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9"/>
  </p:notesMasterIdLst>
  <p:sldIdLst>
    <p:sldId id="256" r:id="rId2"/>
    <p:sldId id="277" r:id="rId3"/>
    <p:sldId id="259" r:id="rId4"/>
    <p:sldId id="291" r:id="rId5"/>
    <p:sldId id="292" r:id="rId6"/>
    <p:sldId id="293" r:id="rId7"/>
    <p:sldId id="290" r:id="rId8"/>
    <p:sldId id="257" r:id="rId9"/>
    <p:sldId id="260" r:id="rId10"/>
    <p:sldId id="284" r:id="rId11"/>
    <p:sldId id="285" r:id="rId12"/>
    <p:sldId id="261" r:id="rId13"/>
    <p:sldId id="282" r:id="rId14"/>
    <p:sldId id="289" r:id="rId15"/>
    <p:sldId id="262" r:id="rId16"/>
    <p:sldId id="263" r:id="rId17"/>
    <p:sldId id="276" r:id="rId18"/>
    <p:sldId id="264" r:id="rId19"/>
    <p:sldId id="286" r:id="rId20"/>
    <p:sldId id="280" r:id="rId21"/>
    <p:sldId id="281" r:id="rId22"/>
    <p:sldId id="265" r:id="rId23"/>
    <p:sldId id="266" r:id="rId24"/>
    <p:sldId id="267" r:id="rId25"/>
    <p:sldId id="268" r:id="rId26"/>
    <p:sldId id="279" r:id="rId27"/>
    <p:sldId id="278" r:id="rId28"/>
    <p:sldId id="269" r:id="rId29"/>
    <p:sldId id="270" r:id="rId30"/>
    <p:sldId id="271" r:id="rId31"/>
    <p:sldId id="272" r:id="rId32"/>
    <p:sldId id="283" r:id="rId33"/>
    <p:sldId id="274" r:id="rId34"/>
    <p:sldId id="275" r:id="rId35"/>
    <p:sldId id="287" r:id="rId36"/>
    <p:sldId id="288" r:id="rId37"/>
    <p:sldId id="273" r:id="rId3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76"/>
  </p:normalViewPr>
  <p:slideViewPr>
    <p:cSldViewPr snapToGrid="0" snapToObjects="1">
      <p:cViewPr varScale="1">
        <p:scale>
          <a:sx n="106" d="100"/>
          <a:sy n="106" d="100"/>
        </p:scale>
        <p:origin x="1800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notesMaster" Target="notesMasters/notesMaster1.xml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/C:\Documents%20and%20Settings\presson\My%20Documents\nora_figures_poster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1"/>
    </mc:Choice>
    <mc:Fallback>
      <c:style val="11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/>
              <a:t>Training with 1 sentence (dark) or 3 sentence  (light)</a:t>
            </a:r>
            <a:r>
              <a:rPr lang="en-US" dirty="0" smtClean="0"/>
              <a:t> trials</a:t>
            </a:r>
            <a:endParaRPr lang="en-US" dirty="0"/>
          </a:p>
        </c:rich>
      </c:tx>
      <c:layout>
        <c:manualLayout>
          <c:xMode val="edge"/>
          <c:yMode val="edge"/>
          <c:x val="0.234444623019368"/>
          <c:y val="0.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8531285223405"/>
          <c:y val="0.194099438594828"/>
          <c:w val="0.809619783793456"/>
          <c:h val="0.660866684042661"/>
        </c:manualLayout>
      </c:layout>
      <c:lineChart>
        <c:grouping val="standard"/>
        <c:varyColors val="0"/>
        <c:ser>
          <c:idx val="0"/>
          <c:order val="0"/>
          <c:tx>
            <c:strRef>
              <c:f>Sheet2!$B$2</c:f>
              <c:strCache>
                <c:ptCount val="1"/>
                <c:pt idx="0">
                  <c:v>Low </c:v>
                </c:pt>
              </c:strCache>
            </c:strRef>
          </c:tx>
          <c:cat>
            <c:strRef>
              <c:f>Sheet2!$C$1:$D$1</c:f>
              <c:strCache>
                <c:ptCount val="2"/>
                <c:pt idx="0">
                  <c:v>pre-test</c:v>
                </c:pt>
                <c:pt idx="1">
                  <c:v>post-test</c:v>
                </c:pt>
              </c:strCache>
            </c:strRef>
          </c:cat>
          <c:val>
            <c:numRef>
              <c:f>Sheet2!$C$2:$D$2</c:f>
              <c:numCache>
                <c:formatCode>General</c:formatCode>
                <c:ptCount val="2"/>
                <c:pt idx="0">
                  <c:v>0.84</c:v>
                </c:pt>
                <c:pt idx="1">
                  <c:v>0.91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Sheet2!$B$3</c:f>
              <c:strCache>
                <c:ptCount val="1"/>
                <c:pt idx="0">
                  <c:v>High</c:v>
                </c:pt>
              </c:strCache>
            </c:strRef>
          </c:tx>
          <c:cat>
            <c:strRef>
              <c:f>Sheet2!$C$1:$D$1</c:f>
              <c:strCache>
                <c:ptCount val="2"/>
                <c:pt idx="0">
                  <c:v>pre-test</c:v>
                </c:pt>
                <c:pt idx="1">
                  <c:v>post-test</c:v>
                </c:pt>
              </c:strCache>
            </c:strRef>
          </c:cat>
          <c:val>
            <c:numRef>
              <c:f>Sheet2!$C$3:$D$3</c:f>
              <c:numCache>
                <c:formatCode>General</c:formatCode>
                <c:ptCount val="2"/>
                <c:pt idx="0">
                  <c:v>0.886</c:v>
                </c:pt>
                <c:pt idx="1">
                  <c:v>0.875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21077200"/>
        <c:axId val="1078921888"/>
      </c:lineChart>
      <c:catAx>
        <c:axId val="11210772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078921888"/>
        <c:crosses val="autoZero"/>
        <c:auto val="1"/>
        <c:lblAlgn val="ctr"/>
        <c:lblOffset val="100"/>
        <c:noMultiLvlLbl val="0"/>
      </c:catAx>
      <c:valAx>
        <c:axId val="1078921888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Accuracy</a:t>
                </a:r>
              </a:p>
            </c:rich>
          </c:tx>
          <c:layout>
            <c:manualLayout>
              <c:xMode val="edge"/>
              <c:yMode val="edge"/>
              <c:x val="0.0"/>
              <c:y val="0.424125078782925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112107720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1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A57538-7D92-594D-A65F-7C90D26F1C6B}" type="datetimeFigureOut">
              <a:rPr lang="en-US" smtClean="0"/>
              <a:pPr/>
              <a:t>1/15/17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E1A742-03C5-BE4A-9ECE-118C127058A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2334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3-33:  Q:  If</a:t>
            </a:r>
            <a:r>
              <a:rPr lang="en-US" baseline="0" dirty="0" smtClean="0"/>
              <a:t> I play to the right brain of my students, are there any risks? A:  The only risk is that the left brain may be “jealous” since instruction is usually directed, in school situations, to the left brain.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A9B0DE-226C-9842-A8D4-0D2814840F69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“</a:t>
            </a:r>
            <a:r>
              <a:rPr lang="en-US" dirty="0" err="1" smtClean="0"/>
              <a:t>Pon</a:t>
            </a:r>
            <a:r>
              <a:rPr lang="en-US" dirty="0" smtClean="0"/>
              <a:t> el </a:t>
            </a:r>
            <a:r>
              <a:rPr lang="en-US" dirty="0" err="1" smtClean="0"/>
              <a:t>gato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está</a:t>
            </a:r>
            <a:r>
              <a:rPr lang="en-US" baseline="0" dirty="0" smtClean="0"/>
              <a:t> a la </a:t>
            </a:r>
            <a:r>
              <a:rPr lang="en-US" baseline="0" dirty="0" err="1" smtClean="0"/>
              <a:t>derecha</a:t>
            </a:r>
            <a:r>
              <a:rPr lang="en-US" baseline="0" dirty="0" smtClean="0"/>
              <a:t> de la canasta entre </a:t>
            </a:r>
            <a:r>
              <a:rPr lang="en-US" baseline="0" dirty="0" err="1" smtClean="0"/>
              <a:t>las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plantas</a:t>
            </a:r>
            <a:r>
              <a:rPr lang="en-US" baseline="0" dirty="0" smtClean="0"/>
              <a:t>.”</a:t>
            </a:r>
          </a:p>
          <a:p>
            <a:r>
              <a:rPr lang="en-US" baseline="0" dirty="0" smtClean="0"/>
              <a:t>“</a:t>
            </a:r>
            <a:r>
              <a:rPr lang="en-US" baseline="0" dirty="0" err="1" smtClean="0"/>
              <a:t>Recoge</a:t>
            </a:r>
            <a:r>
              <a:rPr lang="en-US" baseline="0" dirty="0" smtClean="0"/>
              <a:t> el </a:t>
            </a:r>
            <a:r>
              <a:rPr lang="en-US" baseline="0" dirty="0" err="1" smtClean="0"/>
              <a:t>balón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que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está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cerca</a:t>
            </a:r>
            <a:r>
              <a:rPr lang="en-US" baseline="0" dirty="0" smtClean="0"/>
              <a:t> del </a:t>
            </a:r>
            <a:r>
              <a:rPr lang="en-US" baseline="0" dirty="0" err="1" smtClean="0"/>
              <a:t>cubo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y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ponlo</a:t>
            </a:r>
            <a:r>
              <a:rPr lang="en-US" baseline="0" dirty="0" smtClean="0"/>
              <a:t> a la </a:t>
            </a:r>
            <a:r>
              <a:rPr lang="en-US" baseline="0" dirty="0" err="1" smtClean="0"/>
              <a:t>derecha</a:t>
            </a:r>
            <a:r>
              <a:rPr lang="en-US" baseline="0" dirty="0" smtClean="0"/>
              <a:t> de la canasta.”</a:t>
            </a:r>
          </a:p>
          <a:p>
            <a:r>
              <a:rPr lang="en-US" dirty="0" smtClean="0"/>
              <a:t>“</a:t>
            </a:r>
            <a:r>
              <a:rPr lang="en-US" dirty="0" err="1" smtClean="0"/>
              <a:t>Pon</a:t>
            </a:r>
            <a:r>
              <a:rPr lang="en-US" dirty="0" smtClean="0"/>
              <a:t> el </a:t>
            </a:r>
            <a:r>
              <a:rPr lang="en-US" dirty="0" err="1" smtClean="0"/>
              <a:t>perro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que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está</a:t>
            </a:r>
            <a:r>
              <a:rPr lang="en-US" baseline="0" dirty="0" smtClean="0"/>
              <a:t> a la </a:t>
            </a:r>
            <a:r>
              <a:rPr lang="en-US" baseline="0" dirty="0" err="1" smtClean="0"/>
              <a:t>izquierda</a:t>
            </a:r>
            <a:r>
              <a:rPr lang="en-US" baseline="0" dirty="0" smtClean="0"/>
              <a:t> de </a:t>
            </a:r>
            <a:r>
              <a:rPr lang="en-US" baseline="0" dirty="0" err="1" smtClean="0"/>
              <a:t>las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plantas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enfrente</a:t>
            </a:r>
            <a:r>
              <a:rPr lang="en-US" baseline="0" dirty="0" smtClean="0"/>
              <a:t> del </a:t>
            </a:r>
            <a:r>
              <a:rPr lang="en-US" baseline="0" dirty="0" err="1" smtClean="0"/>
              <a:t>cubo</a:t>
            </a:r>
            <a:r>
              <a:rPr lang="en-US" baseline="0" dirty="0" smtClean="0"/>
              <a:t>.”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E1A742-03C5-BE4A-9ECE-118C127058A2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High</a:t>
            </a:r>
            <a:r>
              <a:rPr lang="en-US" baseline="0" dirty="0" smtClean="0"/>
              <a:t> accuracy at pre-test for MC test</a:t>
            </a:r>
          </a:p>
          <a:p>
            <a:r>
              <a:rPr lang="en-US" baseline="0" dirty="0" smtClean="0"/>
              <a:t>Even accuracy at post-test across test types!!!</a:t>
            </a:r>
          </a:p>
          <a:p>
            <a:r>
              <a:rPr lang="en-US" baseline="0" dirty="0" smtClean="0"/>
              <a:t>Slower at MC tests than tutor tests (disappearing sentences, 4 vs. 1 sentence to read)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2A7D31-1146-4343-9831-B0C83BD965A5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F7360-72DA-5645-A280-C40FAAEBF3C7}" type="datetimeFigureOut">
              <a:rPr lang="en-US" smtClean="0"/>
              <a:pPr/>
              <a:t>1/15/17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D4DB0-0245-E040-9344-79326DBA78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F7360-72DA-5645-A280-C40FAAEBF3C7}" type="datetimeFigureOut">
              <a:rPr lang="en-US" smtClean="0"/>
              <a:pPr/>
              <a:t>1/15/17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D4DB0-0245-E040-9344-79326DBA78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F7360-72DA-5645-A280-C40FAAEBF3C7}" type="datetimeFigureOut">
              <a:rPr lang="en-US" smtClean="0"/>
              <a:pPr/>
              <a:t>1/15/17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D4DB0-0245-E040-9344-79326DBA78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F7360-72DA-5645-A280-C40FAAEBF3C7}" type="datetimeFigureOut">
              <a:rPr lang="en-US" smtClean="0"/>
              <a:pPr/>
              <a:t>1/15/17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D4DB0-0245-E040-9344-79326DBA78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F7360-72DA-5645-A280-C40FAAEBF3C7}" type="datetimeFigureOut">
              <a:rPr lang="en-US" smtClean="0"/>
              <a:pPr/>
              <a:t>1/15/17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D4DB0-0245-E040-9344-79326DBA78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F7360-72DA-5645-A280-C40FAAEBF3C7}" type="datetimeFigureOut">
              <a:rPr lang="en-US" smtClean="0"/>
              <a:pPr/>
              <a:t>1/15/17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D4DB0-0245-E040-9344-79326DBA78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F7360-72DA-5645-A280-C40FAAEBF3C7}" type="datetimeFigureOut">
              <a:rPr lang="en-US" smtClean="0"/>
              <a:pPr/>
              <a:t>1/15/17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D4DB0-0245-E040-9344-79326DBA78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F7360-72DA-5645-A280-C40FAAEBF3C7}" type="datetimeFigureOut">
              <a:rPr lang="en-US" smtClean="0"/>
              <a:pPr/>
              <a:t>1/15/17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D4DB0-0245-E040-9344-79326DBA78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F7360-72DA-5645-A280-C40FAAEBF3C7}" type="datetimeFigureOut">
              <a:rPr lang="en-US" smtClean="0"/>
              <a:pPr/>
              <a:t>1/15/17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E2D4DB0-0245-E040-9344-79326DBA785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F7360-72DA-5645-A280-C40FAAEBF3C7}" type="datetimeFigureOut">
              <a:rPr lang="en-US" smtClean="0"/>
              <a:pPr/>
              <a:t>1/15/17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D4DB0-0245-E040-9344-79326DBA78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F7360-72DA-5645-A280-C40FAAEBF3C7}" type="datetimeFigureOut">
              <a:rPr lang="en-US" smtClean="0"/>
              <a:pPr/>
              <a:t>1/15/17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D4DB0-0245-E040-9344-79326DBA78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15F7360-72DA-5645-A280-C40FAAEBF3C7}" type="datetimeFigureOut">
              <a:rPr lang="en-US" smtClean="0"/>
              <a:pPr/>
              <a:t>1/15/17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E2D4DB0-0245-E040-9344-79326DBA785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Relationship Id="rId3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22.png"/><Relationship Id="rId20" Type="http://schemas.openxmlformats.org/officeDocument/2006/relationships/image" Target="../media/image33.png"/><Relationship Id="rId21" Type="http://schemas.openxmlformats.org/officeDocument/2006/relationships/image" Target="../media/image34.png"/><Relationship Id="rId22" Type="http://schemas.openxmlformats.org/officeDocument/2006/relationships/image" Target="../media/image35.png"/><Relationship Id="rId23" Type="http://schemas.openxmlformats.org/officeDocument/2006/relationships/image" Target="../media/image36.jpeg"/><Relationship Id="rId24" Type="http://schemas.openxmlformats.org/officeDocument/2006/relationships/image" Target="../media/image37.png"/><Relationship Id="rId25" Type="http://schemas.openxmlformats.org/officeDocument/2006/relationships/image" Target="../media/image38.png"/><Relationship Id="rId26" Type="http://schemas.openxmlformats.org/officeDocument/2006/relationships/image" Target="../media/image39.png"/><Relationship Id="rId27" Type="http://schemas.openxmlformats.org/officeDocument/2006/relationships/image" Target="../media/image40.png"/><Relationship Id="rId28" Type="http://schemas.openxmlformats.org/officeDocument/2006/relationships/image" Target="../media/image41.png"/><Relationship Id="rId29" Type="http://schemas.openxmlformats.org/officeDocument/2006/relationships/image" Target="../media/image42.png"/><Relationship Id="rId30" Type="http://schemas.openxmlformats.org/officeDocument/2006/relationships/image" Target="../media/image43.png"/><Relationship Id="rId31" Type="http://schemas.openxmlformats.org/officeDocument/2006/relationships/image" Target="../media/image44.png"/><Relationship Id="rId32" Type="http://schemas.openxmlformats.org/officeDocument/2006/relationships/image" Target="../media/image45.png"/><Relationship Id="rId10" Type="http://schemas.openxmlformats.org/officeDocument/2006/relationships/image" Target="../media/image23.png"/><Relationship Id="rId11" Type="http://schemas.openxmlformats.org/officeDocument/2006/relationships/image" Target="../media/image24.png"/><Relationship Id="rId12" Type="http://schemas.openxmlformats.org/officeDocument/2006/relationships/image" Target="../media/image25.png"/><Relationship Id="rId13" Type="http://schemas.openxmlformats.org/officeDocument/2006/relationships/image" Target="../media/image26.png"/><Relationship Id="rId14" Type="http://schemas.openxmlformats.org/officeDocument/2006/relationships/image" Target="../media/image27.png"/><Relationship Id="rId15" Type="http://schemas.openxmlformats.org/officeDocument/2006/relationships/image" Target="../media/image28.png"/><Relationship Id="rId16" Type="http://schemas.openxmlformats.org/officeDocument/2006/relationships/image" Target="../media/image29.png"/><Relationship Id="rId17" Type="http://schemas.openxmlformats.org/officeDocument/2006/relationships/image" Target="../media/image30.png"/><Relationship Id="rId18" Type="http://schemas.openxmlformats.org/officeDocument/2006/relationships/image" Target="../media/image31.png"/><Relationship Id="rId19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6" Type="http://schemas.openxmlformats.org/officeDocument/2006/relationships/image" Target="../media/image19.png"/><Relationship Id="rId7" Type="http://schemas.openxmlformats.org/officeDocument/2006/relationships/image" Target="../media/image20.png"/><Relationship Id="rId8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4" Type="http://schemas.openxmlformats.org/officeDocument/2006/relationships/image" Target="../media/image48.jpeg"/><Relationship Id="rId5" Type="http://schemas.openxmlformats.org/officeDocument/2006/relationships/image" Target="../media/image49.png"/><Relationship Id="rId6" Type="http://schemas.openxmlformats.org/officeDocument/2006/relationships/image" Target="../media/image50.jpeg"/><Relationship Id="rId7" Type="http://schemas.openxmlformats.org/officeDocument/2006/relationships/image" Target="../media/image51.jpeg"/><Relationship Id="rId8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4" Type="http://schemas.openxmlformats.org/officeDocument/2006/relationships/image" Target="../media/image53.png"/><Relationship Id="rId5" Type="http://schemas.openxmlformats.org/officeDocument/2006/relationships/image" Target="../media/image27.png"/><Relationship Id="rId6" Type="http://schemas.openxmlformats.org/officeDocument/2006/relationships/image" Target="../media/image54.png"/><Relationship Id="rId7" Type="http://schemas.openxmlformats.org/officeDocument/2006/relationships/image" Target="../media/image55.png"/><Relationship Id="rId8" Type="http://schemas.openxmlformats.org/officeDocument/2006/relationships/image" Target="../media/image7.png"/><Relationship Id="rId9" Type="http://schemas.openxmlformats.org/officeDocument/2006/relationships/image" Target="../media/image56.png"/><Relationship Id="rId10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8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9.e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0.e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1.e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2.em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jpeg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3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3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399" y="1371600"/>
            <a:ext cx="8213739" cy="1828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 virtual world for promoting embodied representations of second language spatial terms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8213738" cy="1752600"/>
          </a:xfrm>
        </p:spPr>
        <p:txBody>
          <a:bodyPr>
            <a:noAutofit/>
          </a:bodyPr>
          <a:lstStyle/>
          <a:p>
            <a:r>
              <a:rPr lang="en-US" sz="2500" dirty="0" smtClean="0"/>
              <a:t>Nora Presson</a:t>
            </a:r>
          </a:p>
          <a:p>
            <a:r>
              <a:rPr lang="en-US" sz="2500" dirty="0" smtClean="0"/>
              <a:t>Brian </a:t>
            </a:r>
            <a:r>
              <a:rPr lang="en-US" sz="2500" dirty="0" err="1" smtClean="0"/>
              <a:t>MacWhinney</a:t>
            </a:r>
            <a:endParaRPr lang="en-US" sz="2500" dirty="0" smtClean="0"/>
          </a:p>
          <a:p>
            <a:r>
              <a:rPr lang="en-US" sz="2500" dirty="0" smtClean="0"/>
              <a:t>Michael </a:t>
            </a:r>
            <a:r>
              <a:rPr lang="en-US" sz="2500" dirty="0" err="1" smtClean="0"/>
              <a:t>Heilman</a:t>
            </a:r>
            <a:endParaRPr lang="en-US" sz="2500" dirty="0" smtClean="0"/>
          </a:p>
          <a:p>
            <a:endParaRPr lang="en-US" sz="2100" dirty="0" smtClean="0"/>
          </a:p>
          <a:p>
            <a:r>
              <a:rPr lang="en-US" sz="2100" dirty="0" smtClean="0"/>
              <a:t>Carnegie Mellon University</a:t>
            </a:r>
            <a:endParaRPr lang="en-US" sz="2100" dirty="0"/>
          </a:p>
        </p:txBody>
      </p:sp>
      <p:grpSp>
        <p:nvGrpSpPr>
          <p:cNvPr id="4" name="Group 19"/>
          <p:cNvGrpSpPr>
            <a:grpSpLocks/>
          </p:cNvGrpSpPr>
          <p:nvPr/>
        </p:nvGrpSpPr>
        <p:grpSpPr bwMode="auto">
          <a:xfrm>
            <a:off x="3363104" y="5496524"/>
            <a:ext cx="7770313" cy="1914877"/>
            <a:chOff x="18101069" y="33223192"/>
            <a:chExt cx="20760791" cy="4794852"/>
          </a:xfrm>
        </p:grpSpPr>
        <p:grpSp>
          <p:nvGrpSpPr>
            <p:cNvPr id="5" name="Group 11"/>
            <p:cNvGrpSpPr>
              <a:grpSpLocks/>
            </p:cNvGrpSpPr>
            <p:nvPr/>
          </p:nvGrpSpPr>
          <p:grpSpPr bwMode="auto">
            <a:xfrm>
              <a:off x="18290539" y="33223192"/>
              <a:ext cx="12646662" cy="2993743"/>
              <a:chOff x="509536" y="34166174"/>
              <a:chExt cx="15206174" cy="3599636"/>
            </a:xfrm>
          </p:grpSpPr>
          <p:pic>
            <p:nvPicPr>
              <p:cNvPr id="7" name="Picture 167" descr="LearnLabLogo_hires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 rot="-5400000">
                <a:off x="7468123" y="29242813"/>
                <a:ext cx="3324225" cy="131709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" name="Picture 135" descr="sealgraphic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509536" y="35860809"/>
                <a:ext cx="1953849" cy="19050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" name="Picture 152" descr="pitt_bluegold_seal7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744538" y="34166175"/>
                <a:ext cx="1389062" cy="14192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6" name="Rectangle 15"/>
            <p:cNvSpPr>
              <a:spLocks noChangeArrowheads="1"/>
            </p:cNvSpPr>
            <p:nvPr/>
          </p:nvSpPr>
          <p:spPr bwMode="auto">
            <a:xfrm>
              <a:off x="18101069" y="36118795"/>
              <a:ext cx="20760791" cy="18992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endParaRPr lang="en-US" sz="4800" dirty="0">
                <a:solidFill>
                  <a:schemeClr val="tx2"/>
                </a:solidFill>
                <a:latin typeface="Calibri" charset="0"/>
              </a:endParaRPr>
            </a:p>
          </p:txBody>
        </p:sp>
      </p:grpSp>
      <p:pic>
        <p:nvPicPr>
          <p:cNvPr id="10" name="Picture 1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167390" y="5492402"/>
            <a:ext cx="965073" cy="951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 descr="C:\Users\mheilman\workspace\PrepositionsTutor\closedbox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6236" y="4751178"/>
            <a:ext cx="1981200" cy="1803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0" descr="C:\Users\mheilman\workspace\PrepositionsTutor\dog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21036" y="3379578"/>
            <a:ext cx="1107673" cy="1737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L2 Learning and embodiment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900" dirty="0" smtClean="0"/>
              <a:t>Total Physical Response</a:t>
            </a:r>
          </a:p>
          <a:p>
            <a:r>
              <a:rPr lang="en-US" sz="3900" dirty="0" smtClean="0"/>
              <a:t>Gesture-speech linkages</a:t>
            </a:r>
          </a:p>
          <a:p>
            <a:r>
              <a:rPr lang="en-US" sz="3900" dirty="0" smtClean="0"/>
              <a:t>Mental models</a:t>
            </a:r>
          </a:p>
          <a:p>
            <a:r>
              <a:rPr lang="en-US" sz="3900" dirty="0" smtClean="0"/>
              <a:t>Acting out</a:t>
            </a:r>
          </a:p>
          <a:p>
            <a:r>
              <a:rPr lang="en-US" sz="3900" dirty="0" smtClean="0"/>
              <a:t>Virtual worlds</a:t>
            </a:r>
          </a:p>
          <a:p>
            <a:pPr>
              <a:buNone/>
            </a:pPr>
            <a:endParaRPr lang="en-US" sz="39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18" y="299466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Total Physical Response (Asher, 1977)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03320"/>
            <a:ext cx="3474399" cy="4673963"/>
          </a:xfrm>
        </p:spPr>
        <p:txBody>
          <a:bodyPr>
            <a:normAutofit/>
          </a:bodyPr>
          <a:lstStyle/>
          <a:p>
            <a:r>
              <a:rPr lang="en-US" sz="2700" dirty="0" smtClean="0"/>
              <a:t>Instructional strategy </a:t>
            </a:r>
            <a:r>
              <a:rPr lang="en-US" sz="2700" b="1" dirty="0" smtClean="0"/>
              <a:t>based on the imperative</a:t>
            </a:r>
          </a:p>
          <a:p>
            <a:r>
              <a:rPr lang="en-US" sz="2700" b="1" dirty="0" smtClean="0"/>
              <a:t>Modeling</a:t>
            </a:r>
            <a:r>
              <a:rPr lang="en-US" sz="2700" dirty="0" smtClean="0"/>
              <a:t> and </a:t>
            </a:r>
            <a:r>
              <a:rPr lang="en-US" sz="2700" b="1" dirty="0" smtClean="0"/>
              <a:t>Demonstration</a:t>
            </a:r>
          </a:p>
          <a:p>
            <a:r>
              <a:rPr lang="en-US" sz="2700" dirty="0" smtClean="0"/>
              <a:t>“When the target language is followed by a physical action, one understands what was said.”  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ECA3E-6B93-4110-A17A-BA8AD18381C5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5" name="Content Placeholder 4" descr="DOC001-3.PDF"/>
          <p:cNvPicPr>
            <a:picLocks noChangeAspect="1"/>
          </p:cNvPicPr>
          <p:nvPr/>
        </p:nvPicPr>
        <p:blipFill>
          <a:blip r:embed="rId3"/>
          <a:srcRect l="6353" r="5176"/>
          <a:stretch>
            <a:fillRect/>
          </a:stretch>
        </p:blipFill>
        <p:spPr>
          <a:xfrm rot="5400000">
            <a:off x="4549667" y="981828"/>
            <a:ext cx="3328768" cy="51257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Gesture-speech linkages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Spencer Kelly</a:t>
            </a:r>
          </a:p>
          <a:p>
            <a:r>
              <a:rPr lang="en-US" dirty="0" smtClean="0"/>
              <a:t>Jim </a:t>
            </a:r>
            <a:r>
              <a:rPr lang="en-US" dirty="0" err="1" smtClean="0"/>
              <a:t>Lantolf</a:t>
            </a:r>
            <a:endParaRPr lang="en-US" dirty="0" smtClean="0"/>
          </a:p>
          <a:p>
            <a:r>
              <a:rPr lang="en-US" dirty="0" smtClean="0"/>
              <a:t>Amy Hubbard</a:t>
            </a:r>
          </a:p>
          <a:p>
            <a:r>
              <a:rPr lang="en-US" dirty="0" smtClean="0"/>
              <a:t>McNeill: growing points</a:t>
            </a:r>
          </a:p>
          <a:p>
            <a:r>
              <a:rPr lang="en-US" dirty="0" err="1" smtClean="0"/>
              <a:t>Slobin-Gulberg-Cadierno</a:t>
            </a:r>
            <a:r>
              <a:rPr lang="en-US" dirty="0" smtClean="0"/>
              <a:t>: Thinking for Speaking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Mental models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37263" y="2086231"/>
            <a:ext cx="6894041" cy="543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aseline="-25000" dirty="0" smtClean="0"/>
              <a:t>Coventry, </a:t>
            </a:r>
            <a:r>
              <a:rPr lang="en-US" sz="4400" baseline="-25000" dirty="0" err="1" smtClean="0"/>
              <a:t>Bowerman</a:t>
            </a:r>
            <a:r>
              <a:rPr lang="en-US" sz="4400" baseline="-25000" dirty="0" smtClean="0"/>
              <a:t>, </a:t>
            </a:r>
            <a:r>
              <a:rPr lang="en-US" sz="4400" baseline="-25000" dirty="0" err="1" smtClean="0"/>
              <a:t>Lakoff</a:t>
            </a:r>
            <a:r>
              <a:rPr lang="en-US" sz="4400" baseline="-25000" dirty="0" smtClean="0"/>
              <a:t>, </a:t>
            </a:r>
            <a:r>
              <a:rPr lang="en-US" sz="4400" baseline="-25000" dirty="0" err="1" smtClean="0"/>
              <a:t>Regier</a:t>
            </a:r>
            <a:r>
              <a:rPr lang="en-US" sz="4400" baseline="-25000" dirty="0" smtClean="0"/>
              <a:t> ……</a:t>
            </a:r>
            <a:endParaRPr lang="en-US" sz="4400" baseline="-25000" dirty="0"/>
          </a:p>
        </p:txBody>
      </p:sp>
      <p:pic>
        <p:nvPicPr>
          <p:cNvPr id="6" name="Picture 5" descr="Chapter 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304" y="3625746"/>
            <a:ext cx="2540000" cy="1905000"/>
          </a:xfrm>
          <a:prstGeom prst="rect">
            <a:avLst/>
          </a:prstGeom>
        </p:spPr>
      </p:pic>
      <p:pic>
        <p:nvPicPr>
          <p:cNvPr id="9" name="Content Placeholder 8" descr="little.jpg"/>
          <p:cNvPicPr>
            <a:picLocks noGrp="1" noChangeAspect="1"/>
          </p:cNvPicPr>
          <p:nvPr>
            <p:ph idx="1"/>
          </p:nvPr>
        </p:nvPicPr>
        <p:blipFill>
          <a:blip r:embed="rId3"/>
          <a:srcRect l="-20307" r="-20307"/>
          <a:stretch>
            <a:fillRect/>
          </a:stretch>
        </p:blipFill>
        <p:spPr>
          <a:xfrm>
            <a:off x="1156971" y="3625746"/>
            <a:ext cx="3650716" cy="1947049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Acting Out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1"/>
            <a:ext cx="7109326" cy="629920"/>
          </a:xfrm>
        </p:spPr>
        <p:txBody>
          <a:bodyPr/>
          <a:lstStyle/>
          <a:p>
            <a:r>
              <a:rPr lang="en-US" dirty="0" err="1" smtClean="0"/>
              <a:t>Glenberg’s</a:t>
            </a:r>
            <a:r>
              <a:rPr lang="en-US" dirty="0" smtClean="0"/>
              <a:t> Computerized Acting Out</a:t>
            </a:r>
            <a:endParaRPr lang="en-US" dirty="0"/>
          </a:p>
        </p:txBody>
      </p:sp>
      <p:pic>
        <p:nvPicPr>
          <p:cNvPr id="5" name="Picture 4" descr="fra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984" y="2618872"/>
            <a:ext cx="7112865" cy="370438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Virtual reality</a:t>
            </a:r>
            <a:endParaRPr lang="en-US" dirty="0"/>
          </a:p>
        </p:txBody>
      </p:sp>
      <p:pic>
        <p:nvPicPr>
          <p:cNvPr id="7" name="Content Placeholder 6" descr="scene.jpg"/>
          <p:cNvPicPr>
            <a:picLocks noGrp="1" noChangeAspect="1"/>
          </p:cNvPicPr>
          <p:nvPr>
            <p:ph idx="1"/>
          </p:nvPr>
        </p:nvPicPr>
        <p:blipFill>
          <a:blip r:embed="rId2"/>
          <a:srcRect t="-17708" b="-17708"/>
          <a:stretch>
            <a:fillRect/>
          </a:stretch>
        </p:blipFill>
        <p:spPr/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528578"/>
            <a:ext cx="8489047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Unified Competition Model: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32355"/>
            <a:ext cx="8229600" cy="4389120"/>
          </a:xfrm>
        </p:spPr>
        <p:txBody>
          <a:bodyPr>
            <a:normAutofit/>
          </a:bodyPr>
          <a:lstStyle/>
          <a:p>
            <a:r>
              <a:rPr lang="en-US" dirty="0" smtClean="0"/>
              <a:t>Internalization</a:t>
            </a:r>
          </a:p>
          <a:p>
            <a:pPr lvl="1"/>
            <a:r>
              <a:rPr lang="en-US" dirty="0" smtClean="0"/>
              <a:t>Sentence interpretation depends on cognitive simulations</a:t>
            </a:r>
          </a:p>
          <a:p>
            <a:pPr lvl="1"/>
            <a:r>
              <a:rPr lang="en-US" dirty="0" smtClean="0"/>
              <a:t>Simulations can be virtual (Perspective Theory)</a:t>
            </a:r>
          </a:p>
          <a:p>
            <a:pPr lvl="1"/>
            <a:r>
              <a:rPr lang="en-US" dirty="0" smtClean="0"/>
              <a:t>Thinking and acting in L2 improves fluency of L2 access</a:t>
            </a:r>
          </a:p>
          <a:p>
            <a:r>
              <a:rPr lang="en-US" dirty="0" smtClean="0"/>
              <a:t>Resonance: </a:t>
            </a:r>
          </a:p>
          <a:p>
            <a:pPr lvl="1"/>
            <a:r>
              <a:rPr lang="en-US" dirty="0" smtClean="0"/>
              <a:t>Multiple recall cues improve performance</a:t>
            </a:r>
          </a:p>
          <a:p>
            <a:pPr lvl="1"/>
            <a:r>
              <a:rPr lang="en-US" dirty="0" smtClean="0"/>
              <a:t>Physical movement triggers the perception-action cycle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687AC-8F8B-964E-9CEE-6699E62AB998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96"/>
            <a:ext cx="8229600" cy="1143000"/>
          </a:xfrm>
        </p:spPr>
        <p:txBody>
          <a:bodyPr/>
          <a:lstStyle/>
          <a:p>
            <a:r>
              <a:rPr lang="en-US" dirty="0" smtClean="0"/>
              <a:t>Why Spatial Prepositions?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11656"/>
            <a:ext cx="8500188" cy="4747144"/>
          </a:xfrm>
        </p:spPr>
        <p:txBody>
          <a:bodyPr>
            <a:normAutofit/>
          </a:bodyPr>
          <a:lstStyle/>
          <a:p>
            <a:pPr marL="274320" lvl="1" indent="-274320">
              <a:buClr>
                <a:schemeClr val="accent3"/>
              </a:buClr>
              <a:buSzPct val="95000"/>
            </a:pPr>
            <a:r>
              <a:rPr lang="en-US" dirty="0" smtClean="0"/>
              <a:t>Spatial prepositions are problematic for learners</a:t>
            </a:r>
          </a:p>
          <a:p>
            <a:pPr marL="274320" lvl="1" indent="-274320">
              <a:buClr>
                <a:schemeClr val="accent3"/>
              </a:buClr>
              <a:buSzPct val="95000"/>
            </a:pPr>
            <a:r>
              <a:rPr lang="en-US" dirty="0" smtClean="0"/>
              <a:t>L1 presentation is not required</a:t>
            </a:r>
          </a:p>
          <a:p>
            <a:pPr marL="274320" lvl="1" indent="-274320">
              <a:buClr>
                <a:schemeClr val="accent3"/>
              </a:buClr>
              <a:buSzPct val="95000"/>
            </a:pPr>
            <a:r>
              <a:rPr lang="en-US" dirty="0" smtClean="0"/>
              <a:t>Prepositions are </a:t>
            </a:r>
            <a:r>
              <a:rPr lang="en-US" i="1" dirty="0" smtClean="0"/>
              <a:t>grounded </a:t>
            </a:r>
            <a:r>
              <a:rPr lang="en-US" dirty="0" smtClean="0"/>
              <a:t>(e.g., </a:t>
            </a:r>
            <a:r>
              <a:rPr lang="en-US" dirty="0" err="1" smtClean="0"/>
              <a:t>Regier</a:t>
            </a:r>
            <a:r>
              <a:rPr lang="en-US" dirty="0" smtClean="0"/>
              <a:t> &amp; Carlson, 2001) and embodied (Coventry &amp; </a:t>
            </a:r>
            <a:r>
              <a:rPr lang="en-US" dirty="0" err="1" smtClean="0"/>
              <a:t>Garrod</a:t>
            </a:r>
            <a:r>
              <a:rPr lang="en-US" dirty="0" smtClean="0"/>
              <a:t>, 2004)</a:t>
            </a:r>
          </a:p>
          <a:p>
            <a:r>
              <a:rPr lang="en-US" b="1" dirty="0" smtClean="0"/>
              <a:t>Limits on which prepositions we could represent</a:t>
            </a:r>
          </a:p>
          <a:p>
            <a:pPr lvl="1"/>
            <a:r>
              <a:rPr lang="en-US" dirty="0" smtClean="0"/>
              <a:t>No </a:t>
            </a:r>
            <a:r>
              <a:rPr lang="en-US" i="1" dirty="0" smtClean="0"/>
              <a:t>through</a:t>
            </a:r>
            <a:r>
              <a:rPr lang="en-US" dirty="0" smtClean="0"/>
              <a:t>, </a:t>
            </a:r>
            <a:r>
              <a:rPr lang="en-US" i="1" dirty="0" smtClean="0"/>
              <a:t>out of</a:t>
            </a:r>
            <a:r>
              <a:rPr lang="en-US" dirty="0" smtClean="0"/>
              <a:t>, </a:t>
            </a:r>
            <a:r>
              <a:rPr lang="en-US" i="1" dirty="0" err="1" smtClean="0"/>
              <a:t>por</a:t>
            </a:r>
            <a:r>
              <a:rPr lang="en-US" dirty="0" smtClean="0"/>
              <a:t> / </a:t>
            </a:r>
            <a:r>
              <a:rPr lang="en-US" i="1" dirty="0" err="1" smtClean="0"/>
              <a:t>para</a:t>
            </a:r>
            <a:r>
              <a:rPr lang="en-US" i="1" dirty="0" smtClean="0"/>
              <a:t>, </a:t>
            </a:r>
            <a:r>
              <a:rPr lang="en-US" dirty="0" smtClean="0"/>
              <a:t>or any non-spatial prepositions</a:t>
            </a:r>
          </a:p>
          <a:p>
            <a:pPr lvl="1"/>
            <a:r>
              <a:rPr lang="en-US" dirty="0" smtClean="0"/>
              <a:t>Biased toward easy items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ECA3E-6B93-4110-A17A-BA8AD18381C5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Mismatches (from </a:t>
            </a:r>
            <a:r>
              <a:rPr lang="en-US" dirty="0" err="1" smtClean="0"/>
              <a:t>Regier</a:t>
            </a:r>
            <a:r>
              <a:rPr lang="en-US" dirty="0" smtClean="0"/>
              <a:t>, 1995)</a:t>
            </a:r>
            <a:endParaRPr lang="en-US" dirty="0"/>
          </a:p>
        </p:txBody>
      </p:sp>
      <p:pic>
        <p:nvPicPr>
          <p:cNvPr id="4" name="Content Placeholder 4" descr="Picture 3.png"/>
          <p:cNvPicPr>
            <a:picLocks noGrp="1" noChangeAspect="1"/>
          </p:cNvPicPr>
          <p:nvPr>
            <p:ph idx="1"/>
          </p:nvPr>
        </p:nvPicPr>
        <p:blipFill>
          <a:blip r:embed="rId2"/>
          <a:srcRect l="-22646" r="-22646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Alignment Between Spanish &amp; English Prepositions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ECA3E-6B93-4110-A17A-BA8AD18381C5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5" name="Picture 4" descr="Picture 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57400"/>
            <a:ext cx="9144000" cy="44640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86400" y="6477000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(From Huerta, 2009)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Prepositions Practiced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i="1" dirty="0" smtClean="0"/>
              <a:t>en </a:t>
            </a:r>
            <a:r>
              <a:rPr lang="en-US" dirty="0" smtClean="0"/>
              <a:t>(</a:t>
            </a:r>
            <a:r>
              <a:rPr lang="en-US" b="1" dirty="0" smtClean="0"/>
              <a:t>in / on /at / into</a:t>
            </a:r>
            <a:r>
              <a:rPr lang="en-US" dirty="0" smtClean="0"/>
              <a:t>)</a:t>
            </a:r>
          </a:p>
          <a:p>
            <a:r>
              <a:rPr lang="en-US" i="1" dirty="0" err="1" smtClean="0"/>
              <a:t>enfrente</a:t>
            </a:r>
            <a:r>
              <a:rPr lang="en-US" i="1" dirty="0" smtClean="0"/>
              <a:t> de </a:t>
            </a:r>
            <a:r>
              <a:rPr lang="en-US" dirty="0" smtClean="0"/>
              <a:t>(in front of)	</a:t>
            </a:r>
          </a:p>
          <a:p>
            <a:r>
              <a:rPr lang="en-US" i="1" dirty="0" smtClean="0"/>
              <a:t>a la </a:t>
            </a:r>
            <a:r>
              <a:rPr lang="en-US" i="1" dirty="0" err="1" smtClean="0"/>
              <a:t>izquierda</a:t>
            </a:r>
            <a:r>
              <a:rPr lang="en-US" i="1" dirty="0" smtClean="0"/>
              <a:t> de </a:t>
            </a:r>
            <a:r>
              <a:rPr lang="en-US" dirty="0" smtClean="0"/>
              <a:t>(to the left of)	</a:t>
            </a:r>
          </a:p>
          <a:p>
            <a:r>
              <a:rPr lang="en-US" i="1" dirty="0" smtClean="0"/>
              <a:t>a la </a:t>
            </a:r>
            <a:r>
              <a:rPr lang="en-US" i="1" dirty="0" err="1" smtClean="0"/>
              <a:t>derecha</a:t>
            </a:r>
            <a:r>
              <a:rPr lang="en-US" i="1" dirty="0" smtClean="0"/>
              <a:t> de </a:t>
            </a:r>
            <a:r>
              <a:rPr lang="en-US" dirty="0" smtClean="0"/>
              <a:t>(to the right of)	</a:t>
            </a:r>
          </a:p>
          <a:p>
            <a:r>
              <a:rPr lang="en-US" i="1" dirty="0" err="1" smtClean="0"/>
              <a:t>bajo</a:t>
            </a:r>
            <a:r>
              <a:rPr lang="en-US" dirty="0" smtClean="0"/>
              <a:t> (under)</a:t>
            </a:r>
          </a:p>
          <a:p>
            <a:r>
              <a:rPr lang="en-US" i="1" dirty="0" smtClean="0"/>
              <a:t>entre </a:t>
            </a:r>
            <a:r>
              <a:rPr lang="en-US" dirty="0" smtClean="0"/>
              <a:t>(between)	</a:t>
            </a:r>
          </a:p>
          <a:p>
            <a:r>
              <a:rPr lang="en-US" i="1" dirty="0" err="1" smtClean="0"/>
              <a:t>detrás</a:t>
            </a:r>
            <a:r>
              <a:rPr lang="en-US" i="1" dirty="0" smtClean="0"/>
              <a:t> de </a:t>
            </a:r>
            <a:r>
              <a:rPr lang="en-US" dirty="0" smtClean="0"/>
              <a:t>(behind)	</a:t>
            </a:r>
          </a:p>
          <a:p>
            <a:r>
              <a:rPr lang="en-US" i="1" dirty="0" err="1" smtClean="0"/>
              <a:t>cerca</a:t>
            </a:r>
            <a:r>
              <a:rPr lang="en-US" i="1" dirty="0" smtClean="0"/>
              <a:t> de </a:t>
            </a:r>
            <a:r>
              <a:rPr lang="en-US" dirty="0" smtClean="0"/>
              <a:t>(near)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ECA3E-6B93-4110-A17A-BA8AD18381C5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Specific Aims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27721"/>
            <a:ext cx="8229600" cy="438912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Within the virtual worlds framework, we want to use spatial representations to allow learners to practice L2 preposition use (with no L1 needed).</a:t>
            </a:r>
          </a:p>
          <a:p>
            <a:pPr>
              <a:buNone/>
            </a:pPr>
            <a:r>
              <a:rPr lang="en-US" dirty="0" smtClean="0"/>
              <a:t>Improve student performance using spatial prepositions by giving them practice that is dependent on their own movement through the (virtual) world.</a:t>
            </a:r>
          </a:p>
          <a:p>
            <a:pPr>
              <a:buNone/>
            </a:pPr>
            <a:r>
              <a:rPr lang="en-US" dirty="0" smtClean="0"/>
              <a:t>Create a multiple virtual room interface that automatically generates practice tasks.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Tutor Trial Framework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Present a room filled with objects:</a:t>
            </a:r>
          </a:p>
          <a:p>
            <a:pPr lvl="1"/>
            <a:r>
              <a:rPr lang="en-US" dirty="0" smtClean="0"/>
              <a:t>Some fixed (landmarks)</a:t>
            </a:r>
          </a:p>
          <a:p>
            <a:pPr lvl="1"/>
            <a:r>
              <a:rPr lang="en-US" dirty="0" smtClean="0"/>
              <a:t>Some moveable (target items)</a:t>
            </a:r>
          </a:p>
          <a:p>
            <a:endParaRPr lang="en-US" dirty="0" smtClean="0"/>
          </a:p>
          <a:p>
            <a:r>
              <a:rPr lang="en-US" dirty="0" smtClean="0"/>
              <a:t>Read a sentence like: “Put the ball on the chair.”</a:t>
            </a:r>
          </a:p>
          <a:p>
            <a:endParaRPr lang="en-US" dirty="0" smtClean="0"/>
          </a:p>
          <a:p>
            <a:r>
              <a:rPr lang="en-US" dirty="0" smtClean="0"/>
              <a:t>Click to pick up, click to drop</a:t>
            </a:r>
          </a:p>
          <a:p>
            <a:endParaRPr lang="en-US" dirty="0" smtClean="0"/>
          </a:p>
          <a:p>
            <a:r>
              <a:rPr lang="en-US" dirty="0" smtClean="0"/>
              <a:t>Correctness feedback only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09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Moveable Items         Fixed Items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ECA3E-6B93-4110-A17A-BA8AD18381C5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1026" name="Picture 2" descr="C:\svn-stuff\PrepositionsTutor\banana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19400" y="5181600"/>
            <a:ext cx="1046193" cy="882650"/>
          </a:xfrm>
          <a:prstGeom prst="rect">
            <a:avLst/>
          </a:prstGeom>
          <a:noFill/>
        </p:spPr>
      </p:pic>
      <p:pic>
        <p:nvPicPr>
          <p:cNvPr id="1027" name="Picture 3" descr="C:\svn-stuff\PrepositionsTutor\basket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00800" y="4724400"/>
            <a:ext cx="1305302" cy="1155192"/>
          </a:xfrm>
          <a:prstGeom prst="rect">
            <a:avLst/>
          </a:prstGeom>
          <a:noFill/>
        </p:spPr>
      </p:pic>
      <p:pic>
        <p:nvPicPr>
          <p:cNvPr id="1028" name="Picture 4" descr="C:\svn-stuff\PrepositionsTutor\bottle_wine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05200" y="3886200"/>
            <a:ext cx="315664" cy="1158875"/>
          </a:xfrm>
          <a:prstGeom prst="rect">
            <a:avLst/>
          </a:prstGeom>
          <a:noFill/>
        </p:spPr>
      </p:pic>
      <p:pic>
        <p:nvPicPr>
          <p:cNvPr id="1029" name="Picture 5" descr="C:\svn-stuff\PrepositionsTutor\bowl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4600" y="2743200"/>
            <a:ext cx="762000" cy="567267"/>
          </a:xfrm>
          <a:prstGeom prst="rect">
            <a:avLst/>
          </a:prstGeom>
          <a:noFill/>
        </p:spPr>
      </p:pic>
      <p:pic>
        <p:nvPicPr>
          <p:cNvPr id="1030" name="Picture 6" descr="C:\svn-stuff\PrepositionsTutor\basketball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67000" y="3505200"/>
            <a:ext cx="847725" cy="847725"/>
          </a:xfrm>
          <a:prstGeom prst="rect">
            <a:avLst/>
          </a:prstGeom>
          <a:noFill/>
        </p:spPr>
      </p:pic>
      <p:pic>
        <p:nvPicPr>
          <p:cNvPr id="1031" name="Picture 7" descr="C:\svn-stuff\PrepositionsTutor\book1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219200" y="4191000"/>
            <a:ext cx="865188" cy="436562"/>
          </a:xfrm>
          <a:prstGeom prst="rect">
            <a:avLst/>
          </a:prstGeom>
          <a:noFill/>
        </p:spPr>
      </p:pic>
      <p:pic>
        <p:nvPicPr>
          <p:cNvPr id="1032" name="Picture 8" descr="C:\svn-stuff\PrepositionsTutor\cat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066800" y="5257800"/>
            <a:ext cx="758825" cy="758825"/>
          </a:xfrm>
          <a:prstGeom prst="rect">
            <a:avLst/>
          </a:prstGeom>
          <a:noFill/>
        </p:spPr>
      </p:pic>
      <p:pic>
        <p:nvPicPr>
          <p:cNvPr id="1033" name="Picture 9" descr="C:\svn-stuff\PrepositionsTutor\dog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04800" y="4800600"/>
            <a:ext cx="608710" cy="955675"/>
          </a:xfrm>
          <a:prstGeom prst="rect">
            <a:avLst/>
          </a:prstGeom>
          <a:noFill/>
        </p:spPr>
      </p:pic>
      <p:pic>
        <p:nvPicPr>
          <p:cNvPr id="1034" name="Picture 10" descr="C:\svn-stuff\PrepositionsTutor\flowers1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905000" y="3657600"/>
            <a:ext cx="796239" cy="1058829"/>
          </a:xfrm>
          <a:prstGeom prst="rect">
            <a:avLst/>
          </a:prstGeom>
          <a:noFill/>
        </p:spPr>
      </p:pic>
      <p:pic>
        <p:nvPicPr>
          <p:cNvPr id="1035" name="Picture 11" descr="C:\svn-stuff\PrepositionsTutor\hat1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57200" y="3200400"/>
            <a:ext cx="1000443" cy="622299"/>
          </a:xfrm>
          <a:prstGeom prst="rect">
            <a:avLst/>
          </a:prstGeom>
          <a:noFill/>
        </p:spPr>
      </p:pic>
      <p:pic>
        <p:nvPicPr>
          <p:cNvPr id="1036" name="Picture 12" descr="C:\svn-stuff\PrepositionsTutor\lamp1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943600" y="4535557"/>
            <a:ext cx="1053288" cy="1312793"/>
          </a:xfrm>
          <a:prstGeom prst="rect">
            <a:avLst/>
          </a:prstGeom>
          <a:noFill/>
        </p:spPr>
      </p:pic>
      <p:pic>
        <p:nvPicPr>
          <p:cNvPr id="1037" name="Picture 13" descr="C:\svn-stuff\PrepositionsTutor\clock1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67400" y="2209800"/>
            <a:ext cx="968375" cy="1092607"/>
          </a:xfrm>
          <a:prstGeom prst="rect">
            <a:avLst/>
          </a:prstGeom>
          <a:noFill/>
        </p:spPr>
      </p:pic>
      <p:pic>
        <p:nvPicPr>
          <p:cNvPr id="1038" name="Picture 14" descr="C:\svn-stuff\PrepositionsTutor\bucket_blue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086600" y="1676400"/>
            <a:ext cx="819150" cy="877247"/>
          </a:xfrm>
          <a:prstGeom prst="rect">
            <a:avLst/>
          </a:prstGeom>
          <a:noFill/>
        </p:spPr>
      </p:pic>
      <p:pic>
        <p:nvPicPr>
          <p:cNvPr id="1039" name="Picture 15" descr="C:\svn-stuff\PrepositionsTutor\box2.pn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875992" y="3810000"/>
            <a:ext cx="1268007" cy="1158875"/>
          </a:xfrm>
          <a:prstGeom prst="rect">
            <a:avLst/>
          </a:prstGeom>
          <a:noFill/>
        </p:spPr>
      </p:pic>
      <p:pic>
        <p:nvPicPr>
          <p:cNvPr id="1040" name="Picture 16" descr="C:\svn-stuff\PrepositionsTutor\closedbox1.pn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6934200" y="2590800"/>
            <a:ext cx="975012" cy="887413"/>
          </a:xfrm>
          <a:prstGeom prst="rect">
            <a:avLst/>
          </a:prstGeom>
          <a:noFill/>
        </p:spPr>
      </p:pic>
      <p:pic>
        <p:nvPicPr>
          <p:cNvPr id="1041" name="Picture 17" descr="C:\svn-stuff\PrepositionsTutor\beachball.pn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1295400" y="2209800"/>
            <a:ext cx="1111250" cy="1111250"/>
          </a:xfrm>
          <a:prstGeom prst="rect">
            <a:avLst/>
          </a:prstGeom>
          <a:noFill/>
        </p:spPr>
      </p:pic>
      <p:pic>
        <p:nvPicPr>
          <p:cNvPr id="1042" name="Picture 18" descr="C:\svn-stuff\PrepositionsTutor\chair1.png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620000" y="4864100"/>
            <a:ext cx="1346200" cy="1993900"/>
          </a:xfrm>
          <a:prstGeom prst="rect">
            <a:avLst/>
          </a:prstGeom>
          <a:noFill/>
        </p:spPr>
      </p:pic>
      <p:pic>
        <p:nvPicPr>
          <p:cNvPr id="1043" name="Picture 19" descr="C:\svn-stuff\PrepositionsTutor\desk1.png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019800" y="3429000"/>
            <a:ext cx="1449309" cy="1196974"/>
          </a:xfrm>
          <a:prstGeom prst="rect">
            <a:avLst/>
          </a:prstGeom>
          <a:noFill/>
        </p:spPr>
      </p:pic>
      <p:pic>
        <p:nvPicPr>
          <p:cNvPr id="1044" name="Picture 20" descr="C:\svn-stuff\PrepositionsTutor\greenapple.png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3289205" y="5943600"/>
            <a:ext cx="596994" cy="701675"/>
          </a:xfrm>
          <a:prstGeom prst="rect">
            <a:avLst/>
          </a:prstGeom>
          <a:noFill/>
        </p:spPr>
      </p:pic>
      <p:pic>
        <p:nvPicPr>
          <p:cNvPr id="1045" name="Picture 21" descr="C:\svn-stuff\PrepositionsTutor\mug.png"/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381000" y="4175810"/>
            <a:ext cx="577850" cy="556528"/>
          </a:xfrm>
          <a:prstGeom prst="rect">
            <a:avLst/>
          </a:prstGeom>
          <a:noFill/>
        </p:spPr>
      </p:pic>
      <p:pic>
        <p:nvPicPr>
          <p:cNvPr id="1046" name="Picture 22" descr="C:\svn-stuff\PrepositionsTutor\notebook.png"/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1828800" y="6172200"/>
            <a:ext cx="754452" cy="339724"/>
          </a:xfrm>
          <a:prstGeom prst="rect">
            <a:avLst/>
          </a:prstGeom>
          <a:noFill/>
        </p:spPr>
      </p:pic>
      <p:pic>
        <p:nvPicPr>
          <p:cNvPr id="1047" name="Picture 23" descr="C:\svn-stuff\PrepositionsTutor\painting.png"/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4572000" y="2743200"/>
            <a:ext cx="1065296" cy="917575"/>
          </a:xfrm>
          <a:prstGeom prst="rect">
            <a:avLst/>
          </a:prstGeom>
          <a:noFill/>
        </p:spPr>
      </p:pic>
      <p:pic>
        <p:nvPicPr>
          <p:cNvPr id="1048" name="Picture 24" descr="C:\svn-stuff\PrepositionsTutor\soap_dish.png"/>
          <p:cNvPicPr>
            <a:picLocks noChangeAspect="1" noChangeArrowheads="1"/>
          </p:cNvPicPr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609600" y="6096000"/>
            <a:ext cx="875990" cy="568325"/>
          </a:xfrm>
          <a:prstGeom prst="rect">
            <a:avLst/>
          </a:prstGeom>
          <a:noFill/>
        </p:spPr>
      </p:pic>
      <p:pic>
        <p:nvPicPr>
          <p:cNvPr id="1049" name="Picture 25" descr="C:\svn-stuff\PrepositionsTutor\rug.png"/>
          <p:cNvPicPr>
            <a:picLocks noChangeAspect="1" noChangeArrowheads="1"/>
          </p:cNvPicPr>
          <p:nvPr/>
        </p:nvPicPr>
        <p:blipFill>
          <a:blip r:embed="rId25" cstate="print"/>
          <a:srcRect/>
          <a:stretch>
            <a:fillRect/>
          </a:stretch>
        </p:blipFill>
        <p:spPr bwMode="auto">
          <a:xfrm>
            <a:off x="4724400" y="6019800"/>
            <a:ext cx="2295525" cy="635428"/>
          </a:xfrm>
          <a:prstGeom prst="rect">
            <a:avLst/>
          </a:prstGeom>
          <a:noFill/>
        </p:spPr>
      </p:pic>
      <p:pic>
        <p:nvPicPr>
          <p:cNvPr id="1051" name="Picture 27" descr="C:\svn-stuff\PrepositionsTutor\table2.png"/>
          <p:cNvPicPr>
            <a:picLocks noChangeAspect="1" noChangeArrowheads="1"/>
          </p:cNvPicPr>
          <p:nvPr/>
        </p:nvPicPr>
        <p:blipFill>
          <a:blip r:embed="rId26" cstate="print"/>
          <a:srcRect/>
          <a:stretch>
            <a:fillRect/>
          </a:stretch>
        </p:blipFill>
        <p:spPr bwMode="auto">
          <a:xfrm>
            <a:off x="4343400" y="4495800"/>
            <a:ext cx="1681892" cy="1244600"/>
          </a:xfrm>
          <a:prstGeom prst="rect">
            <a:avLst/>
          </a:prstGeom>
          <a:noFill/>
        </p:spPr>
      </p:pic>
      <p:pic>
        <p:nvPicPr>
          <p:cNvPr id="1053" name="Picture 29" descr="C:\svn-stuff\PrepositionsTutor\door1.png"/>
          <p:cNvPicPr>
            <a:picLocks noChangeAspect="1" noChangeArrowheads="1"/>
          </p:cNvPicPr>
          <p:nvPr/>
        </p:nvPicPr>
        <p:blipFill>
          <a:blip r:embed="rId27" cstate="print"/>
          <a:srcRect/>
          <a:stretch>
            <a:fillRect/>
          </a:stretch>
        </p:blipFill>
        <p:spPr bwMode="auto">
          <a:xfrm>
            <a:off x="8001000" y="1828800"/>
            <a:ext cx="878237" cy="1905000"/>
          </a:xfrm>
          <a:prstGeom prst="rect">
            <a:avLst/>
          </a:prstGeom>
          <a:noFill/>
        </p:spPr>
      </p:pic>
      <p:pic>
        <p:nvPicPr>
          <p:cNvPr id="1054" name="Picture 30" descr="C:\svn-stuff\PrepositionsTutor\sponge_yellow.png"/>
          <p:cNvPicPr>
            <a:picLocks noChangeAspect="1" noChangeArrowheads="1"/>
          </p:cNvPicPr>
          <p:nvPr/>
        </p:nvPicPr>
        <p:blipFill>
          <a:blip r:embed="rId28" cstate="print"/>
          <a:srcRect/>
          <a:stretch>
            <a:fillRect/>
          </a:stretch>
        </p:blipFill>
        <p:spPr bwMode="auto">
          <a:xfrm>
            <a:off x="1752600" y="4800600"/>
            <a:ext cx="901652" cy="663575"/>
          </a:xfrm>
          <a:prstGeom prst="rect">
            <a:avLst/>
          </a:prstGeom>
          <a:noFill/>
        </p:spPr>
      </p:pic>
      <p:pic>
        <p:nvPicPr>
          <p:cNvPr id="1055" name="Picture 31" descr="C:\svn-stuff\PrepositionsTutor\vase.png"/>
          <p:cNvPicPr>
            <a:picLocks noChangeAspect="1" noChangeArrowheads="1"/>
          </p:cNvPicPr>
          <p:nvPr/>
        </p:nvPicPr>
        <p:blipFill>
          <a:blip r:embed="rId29" cstate="print"/>
          <a:srcRect/>
          <a:stretch>
            <a:fillRect/>
          </a:stretch>
        </p:blipFill>
        <p:spPr bwMode="auto">
          <a:xfrm>
            <a:off x="4724400" y="5257800"/>
            <a:ext cx="739775" cy="739775"/>
          </a:xfrm>
          <a:prstGeom prst="rect">
            <a:avLst/>
          </a:prstGeom>
          <a:noFill/>
        </p:spPr>
      </p:pic>
      <p:pic>
        <p:nvPicPr>
          <p:cNvPr id="1056" name="Picture 32" descr="C:\svn-stuff\PrepositionsTutor\towelblue.png"/>
          <p:cNvPicPr>
            <a:picLocks noChangeAspect="1" noChangeArrowheads="1"/>
          </p:cNvPicPr>
          <p:nvPr/>
        </p:nvPicPr>
        <p:blipFill>
          <a:blip r:embed="rId30" cstate="print"/>
          <a:srcRect/>
          <a:stretch>
            <a:fillRect/>
          </a:stretch>
        </p:blipFill>
        <p:spPr bwMode="auto">
          <a:xfrm>
            <a:off x="304800" y="2362200"/>
            <a:ext cx="745623" cy="442913"/>
          </a:xfrm>
          <a:prstGeom prst="rect">
            <a:avLst/>
          </a:prstGeom>
          <a:noFill/>
        </p:spPr>
      </p:pic>
      <p:pic>
        <p:nvPicPr>
          <p:cNvPr id="1058" name="Picture 34" descr="C:\svn-stuff\PrepositionsTutor\couch_black.png"/>
          <p:cNvPicPr>
            <a:picLocks noChangeAspect="1" noChangeArrowheads="1"/>
          </p:cNvPicPr>
          <p:nvPr/>
        </p:nvPicPr>
        <p:blipFill>
          <a:blip r:embed="rId31" cstate="print"/>
          <a:srcRect/>
          <a:stretch>
            <a:fillRect/>
          </a:stretch>
        </p:blipFill>
        <p:spPr bwMode="auto">
          <a:xfrm>
            <a:off x="4419600" y="1905000"/>
            <a:ext cx="1366838" cy="708819"/>
          </a:xfrm>
          <a:prstGeom prst="rect">
            <a:avLst/>
          </a:prstGeom>
          <a:noFill/>
        </p:spPr>
      </p:pic>
      <p:pic>
        <p:nvPicPr>
          <p:cNvPr id="1059" name="Picture 35" descr="C:\svn-stuff\PrepositionsTutor\plants.png"/>
          <p:cNvPicPr>
            <a:picLocks noChangeAspect="1" noChangeArrowheads="1"/>
          </p:cNvPicPr>
          <p:nvPr/>
        </p:nvPicPr>
        <p:blipFill>
          <a:blip r:embed="rId32" cstate="print"/>
          <a:srcRect/>
          <a:stretch>
            <a:fillRect/>
          </a:stretch>
        </p:blipFill>
        <p:spPr bwMode="auto">
          <a:xfrm>
            <a:off x="4724400" y="3733800"/>
            <a:ext cx="1021423" cy="7175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ECA3E-6B93-4110-A17A-BA8AD18381C5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2050" name="Picture 2" descr="C:\svn-stuff\PrepositionsTutor\room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2667000"/>
            <a:ext cx="3366654" cy="2057400"/>
          </a:xfrm>
          <a:prstGeom prst="rect">
            <a:avLst/>
          </a:prstGeom>
          <a:noFill/>
        </p:spPr>
      </p:pic>
      <p:pic>
        <p:nvPicPr>
          <p:cNvPr id="2052" name="Picture 4" descr="C:\svn-stuff\PrepositionsTutor\drivewa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4876800"/>
            <a:ext cx="2976995" cy="1819275"/>
          </a:xfrm>
          <a:prstGeom prst="rect">
            <a:avLst/>
          </a:prstGeom>
          <a:noFill/>
        </p:spPr>
      </p:pic>
      <p:pic>
        <p:nvPicPr>
          <p:cNvPr id="2053" name="Picture 5" descr="C:\svn-stuff\PrepositionsTutor\Backyard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48400" y="4572000"/>
            <a:ext cx="2572979" cy="1925637"/>
          </a:xfrm>
          <a:prstGeom prst="rect">
            <a:avLst/>
          </a:prstGeom>
          <a:noFill/>
        </p:spPr>
      </p:pic>
      <p:pic>
        <p:nvPicPr>
          <p:cNvPr id="2054" name="Picture 6" descr="C:\svn-stuff\PrepositionsTutor\background_brown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29000" y="4800600"/>
            <a:ext cx="2743452" cy="1892300"/>
          </a:xfrm>
          <a:prstGeom prst="rect">
            <a:avLst/>
          </a:prstGeom>
          <a:noFill/>
        </p:spPr>
      </p:pic>
      <p:pic>
        <p:nvPicPr>
          <p:cNvPr id="2055" name="Picture 7" descr="C:\svn-stuff\PrepositionsTutor\beach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48200" y="2895600"/>
            <a:ext cx="2590800" cy="1583267"/>
          </a:xfrm>
          <a:prstGeom prst="rect">
            <a:avLst/>
          </a:prstGeom>
          <a:noFill/>
        </p:spPr>
      </p:pic>
      <p:pic>
        <p:nvPicPr>
          <p:cNvPr id="2056" name="Picture 8" descr="C:\svn-stuff\PrepositionsTutor\bathroom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21328" y="228600"/>
            <a:ext cx="3498272" cy="2137832"/>
          </a:xfrm>
          <a:prstGeom prst="rect">
            <a:avLst/>
          </a:prstGeom>
          <a:noFill/>
        </p:spPr>
      </p:pic>
      <p:pic>
        <p:nvPicPr>
          <p:cNvPr id="2057" name="Picture 9" descr="C:\svn-stuff\PrepositionsTutor\kitchen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24400" y="228600"/>
            <a:ext cx="3352800" cy="2514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Task Generation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32355"/>
            <a:ext cx="8229600" cy="4389120"/>
          </a:xfrm>
        </p:spPr>
        <p:txBody>
          <a:bodyPr/>
          <a:lstStyle/>
          <a:p>
            <a:pPr marL="274320" lvl="1" indent="-274320">
              <a:buClr>
                <a:schemeClr val="accent3"/>
              </a:buClr>
              <a:buSzPct val="95000"/>
            </a:pPr>
            <a:r>
              <a:rPr lang="en-US" dirty="0" smtClean="0"/>
              <a:t>Tasks are pseudo-randomly generated.</a:t>
            </a:r>
          </a:p>
          <a:p>
            <a:pPr marL="548640" lvl="2" indent="-274320">
              <a:buClr>
                <a:schemeClr val="accent3"/>
              </a:buClr>
              <a:buSzPct val="95000"/>
            </a:pPr>
            <a:r>
              <a:rPr lang="en-US" dirty="0" smtClean="0"/>
              <a:t>Pro: easier than fully manual authoring .</a:t>
            </a:r>
          </a:p>
          <a:p>
            <a:pPr marL="548640" lvl="2" indent="-274320">
              <a:buClr>
                <a:schemeClr val="accent3"/>
              </a:buClr>
              <a:buSzPct val="95000"/>
            </a:pPr>
            <a:r>
              <a:rPr lang="en-US" dirty="0" smtClean="0"/>
              <a:t>Pro: unlimited practice.</a:t>
            </a:r>
          </a:p>
          <a:p>
            <a:pPr marL="548640" lvl="2" indent="-274320">
              <a:buClr>
                <a:schemeClr val="accent3"/>
              </a:buClr>
              <a:buSzPct val="95000"/>
            </a:pPr>
            <a:r>
              <a:rPr lang="en-US" dirty="0" smtClean="0"/>
              <a:t>Con:  actions are less plausible.</a:t>
            </a:r>
          </a:p>
          <a:p>
            <a:pPr marL="274320" lvl="1" indent="-274320">
              <a:buClr>
                <a:schemeClr val="accent3"/>
              </a:buClr>
              <a:buSzPct val="95000"/>
            </a:pPr>
            <a:r>
              <a:rPr lang="en-US" dirty="0" smtClean="0"/>
              <a:t>Manual Effort:</a:t>
            </a:r>
          </a:p>
          <a:p>
            <a:pPr marL="548640" lvl="2" indent="-274320">
              <a:buClr>
                <a:schemeClr val="accent3"/>
              </a:buClr>
              <a:buSzPct val="95000"/>
            </a:pPr>
            <a:r>
              <a:rPr lang="en-US" dirty="0" smtClean="0"/>
              <a:t>Define locations for each room.</a:t>
            </a:r>
          </a:p>
          <a:p>
            <a:pPr marL="548640" lvl="2" indent="-274320">
              <a:buClr>
                <a:schemeClr val="accent3"/>
              </a:buClr>
              <a:buSzPct val="95000"/>
            </a:pPr>
            <a:r>
              <a:rPr lang="en-US" dirty="0" smtClean="0"/>
              <a:t>Define spatial relations for each item.</a:t>
            </a:r>
          </a:p>
          <a:p>
            <a:pPr marL="548640" lvl="2" indent="-274320">
              <a:buClr>
                <a:schemeClr val="accent3"/>
              </a:buClr>
              <a:buSzPct val="95000"/>
            </a:pPr>
            <a:r>
              <a:rPr lang="en-US" dirty="0" smtClean="0"/>
              <a:t>Specify a few semantic constraints (e.g., in/outdoors, wall/floor)</a:t>
            </a:r>
          </a:p>
          <a:p>
            <a:pPr marL="548640" lvl="2" indent="-274320">
              <a:buClr>
                <a:schemeClr val="accent3"/>
              </a:buClr>
              <a:buSzPct val="95000"/>
              <a:buNone/>
            </a:pPr>
            <a:endParaRPr lang="en-US" dirty="0" smtClean="0"/>
          </a:p>
          <a:p>
            <a:pPr marL="274320" lvl="1" indent="-274320">
              <a:buClr>
                <a:schemeClr val="accent3"/>
              </a:buClr>
              <a:buSzPct val="95000"/>
            </a:pPr>
            <a:endParaRPr lang="en-US" dirty="0" smtClean="0"/>
          </a:p>
          <a:p>
            <a:pPr marL="274320" lvl="1" indent="-274320">
              <a:buClr>
                <a:schemeClr val="accent3"/>
              </a:buClr>
              <a:buSzPct val="95000"/>
              <a:buNone/>
            </a:pPr>
            <a:endParaRPr lang="en-US" dirty="0" smtClean="0"/>
          </a:p>
          <a:p>
            <a:pPr marL="274320" lvl="1" indent="-274320">
              <a:buClr>
                <a:schemeClr val="accent3"/>
              </a:buClr>
              <a:buSzPct val="95000"/>
            </a:pPr>
            <a:endParaRPr lang="en-US" dirty="0" smtClean="0"/>
          </a:p>
          <a:p>
            <a:pPr marL="274320" lvl="1" indent="-274320">
              <a:buClr>
                <a:schemeClr val="accent3"/>
              </a:buClr>
              <a:buSzPct val="95000"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ECA3E-6B93-4110-A17A-BA8AD18381C5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Spanish Constructions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935480"/>
            <a:ext cx="8458200" cy="438912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endParaRPr lang="es-ES" sz="2000" dirty="0" smtClean="0"/>
          </a:p>
          <a:p>
            <a:r>
              <a:rPr lang="es-ES" sz="2054" dirty="0" smtClean="0"/>
              <a:t>Drawn from native giving movement instructions in initial pilot</a:t>
            </a:r>
          </a:p>
          <a:p>
            <a:pPr>
              <a:buNone/>
            </a:pPr>
            <a:endParaRPr lang="es-ES" sz="2000" b="1" dirty="0" smtClean="0"/>
          </a:p>
          <a:p>
            <a:pPr>
              <a:buNone/>
            </a:pPr>
            <a:r>
              <a:rPr lang="es-ES" sz="2000" b="1" dirty="0" err="1" smtClean="0"/>
              <a:t>Construction</a:t>
            </a:r>
            <a:r>
              <a:rPr lang="es-ES" sz="2000" b="1" dirty="0" smtClean="0"/>
              <a:t> A:</a:t>
            </a:r>
          </a:p>
          <a:p>
            <a:pPr>
              <a:buNone/>
            </a:pPr>
            <a:r>
              <a:rPr lang="es-ES" sz="2000" dirty="0" smtClean="0"/>
              <a:t>Pon la </a:t>
            </a:r>
            <a:r>
              <a:rPr lang="es-ES" sz="2000" dirty="0" smtClean="0">
                <a:solidFill>
                  <a:srgbClr val="FF0000"/>
                </a:solidFill>
              </a:rPr>
              <a:t>esponja</a:t>
            </a:r>
            <a:r>
              <a:rPr lang="es-ES" sz="2000" dirty="0" smtClean="0"/>
              <a:t> que está </a:t>
            </a:r>
            <a:r>
              <a:rPr lang="es-ES" sz="2000" dirty="0" smtClean="0">
                <a:solidFill>
                  <a:srgbClr val="0000FF"/>
                </a:solidFill>
              </a:rPr>
              <a:t>en</a:t>
            </a:r>
            <a:r>
              <a:rPr lang="es-ES" sz="2000" dirty="0" smtClean="0"/>
              <a:t> la </a:t>
            </a:r>
            <a:r>
              <a:rPr lang="es-ES" sz="2000" dirty="0" smtClean="0">
                <a:solidFill>
                  <a:srgbClr val="FF0000"/>
                </a:solidFill>
              </a:rPr>
              <a:t>mesa</a:t>
            </a:r>
            <a:r>
              <a:rPr lang="es-ES" sz="2000" dirty="0" smtClean="0"/>
              <a:t> </a:t>
            </a:r>
            <a:r>
              <a:rPr lang="es-ES" sz="2000" dirty="0" smtClean="0">
                <a:solidFill>
                  <a:srgbClr val="0000FF"/>
                </a:solidFill>
              </a:rPr>
              <a:t>en</a:t>
            </a:r>
            <a:r>
              <a:rPr lang="es-ES" sz="2000" dirty="0" smtClean="0"/>
              <a:t> la </a:t>
            </a:r>
            <a:r>
              <a:rPr lang="es-ES" sz="2000" dirty="0" smtClean="0">
                <a:solidFill>
                  <a:srgbClr val="FF0000"/>
                </a:solidFill>
              </a:rPr>
              <a:t>caja</a:t>
            </a:r>
            <a:r>
              <a:rPr lang="es-ES" sz="2000" dirty="0" smtClean="0"/>
              <a:t> </a:t>
            </a:r>
            <a:r>
              <a:rPr lang="es-ES" sz="2000" dirty="0" smtClean="0">
                <a:solidFill>
                  <a:srgbClr val="0000FF"/>
                </a:solidFill>
              </a:rPr>
              <a:t>en</a:t>
            </a:r>
            <a:r>
              <a:rPr lang="es-ES" sz="2000" dirty="0" smtClean="0"/>
              <a:t> la </a:t>
            </a:r>
            <a:r>
              <a:rPr lang="es-ES" sz="2000" dirty="0" smtClean="0">
                <a:solidFill>
                  <a:srgbClr val="7030A0"/>
                </a:solidFill>
              </a:rPr>
              <a:t>cocina</a:t>
            </a:r>
            <a:r>
              <a:rPr lang="es-ES" sz="2000" dirty="0" smtClean="0"/>
              <a:t>.</a:t>
            </a:r>
          </a:p>
          <a:p>
            <a:pPr>
              <a:buNone/>
            </a:pPr>
            <a:r>
              <a:rPr lang="es-ES" sz="2000" dirty="0" err="1" smtClean="0"/>
              <a:t>Put</a:t>
            </a:r>
            <a:r>
              <a:rPr lang="es-ES" sz="2000" dirty="0" smtClean="0"/>
              <a:t> </a:t>
            </a:r>
            <a:r>
              <a:rPr lang="es-ES" sz="2000" dirty="0" err="1" smtClean="0"/>
              <a:t>the</a:t>
            </a:r>
            <a:r>
              <a:rPr lang="es-ES" sz="2000" dirty="0" smtClean="0"/>
              <a:t> </a:t>
            </a:r>
            <a:r>
              <a:rPr lang="es-ES" sz="2000" dirty="0" err="1" smtClean="0">
                <a:solidFill>
                  <a:srgbClr val="FF0000"/>
                </a:solidFill>
              </a:rPr>
              <a:t>sponge</a:t>
            </a:r>
            <a:r>
              <a:rPr lang="es-ES" sz="2000" dirty="0" smtClean="0"/>
              <a:t> </a:t>
            </a:r>
            <a:r>
              <a:rPr lang="es-ES" sz="2000" dirty="0" err="1" smtClean="0"/>
              <a:t>that</a:t>
            </a:r>
            <a:r>
              <a:rPr lang="es-ES" sz="2000" dirty="0" smtClean="0"/>
              <a:t> </a:t>
            </a:r>
            <a:r>
              <a:rPr lang="es-ES" sz="2000" dirty="0" err="1" smtClean="0"/>
              <a:t>is</a:t>
            </a:r>
            <a:r>
              <a:rPr lang="es-ES" sz="2000" dirty="0" smtClean="0"/>
              <a:t> </a:t>
            </a:r>
            <a:r>
              <a:rPr lang="es-ES" sz="2000" dirty="0" err="1" smtClean="0">
                <a:solidFill>
                  <a:srgbClr val="0000FF"/>
                </a:solidFill>
              </a:rPr>
              <a:t>on</a:t>
            </a:r>
            <a:r>
              <a:rPr lang="es-ES" sz="2000" dirty="0" smtClean="0"/>
              <a:t> </a:t>
            </a:r>
            <a:r>
              <a:rPr lang="es-ES" sz="2000" dirty="0" err="1" smtClean="0"/>
              <a:t>the</a:t>
            </a:r>
            <a:r>
              <a:rPr lang="es-ES" sz="2000" dirty="0" smtClean="0"/>
              <a:t> </a:t>
            </a:r>
            <a:r>
              <a:rPr lang="es-ES" sz="2000" dirty="0" err="1" smtClean="0">
                <a:solidFill>
                  <a:srgbClr val="FF0000"/>
                </a:solidFill>
              </a:rPr>
              <a:t>table</a:t>
            </a:r>
            <a:r>
              <a:rPr lang="es-ES" sz="2000" dirty="0" smtClean="0"/>
              <a:t> </a:t>
            </a:r>
            <a:r>
              <a:rPr lang="es-ES" sz="2000" dirty="0" smtClean="0">
                <a:solidFill>
                  <a:srgbClr val="0000FF"/>
                </a:solidFill>
              </a:rPr>
              <a:t>in</a:t>
            </a:r>
            <a:r>
              <a:rPr lang="es-ES" sz="2000" dirty="0" smtClean="0"/>
              <a:t> </a:t>
            </a:r>
            <a:r>
              <a:rPr lang="es-ES" sz="2000" dirty="0" err="1" smtClean="0"/>
              <a:t>the</a:t>
            </a:r>
            <a:r>
              <a:rPr lang="es-ES" sz="2000" dirty="0" smtClean="0"/>
              <a:t> </a:t>
            </a:r>
            <a:r>
              <a:rPr lang="es-ES" sz="2000" dirty="0" smtClean="0">
                <a:solidFill>
                  <a:srgbClr val="FF0000"/>
                </a:solidFill>
              </a:rPr>
              <a:t>box</a:t>
            </a:r>
            <a:r>
              <a:rPr lang="es-ES" sz="2000" dirty="0" smtClean="0"/>
              <a:t> </a:t>
            </a:r>
            <a:r>
              <a:rPr lang="es-ES" sz="2000" dirty="0" smtClean="0">
                <a:solidFill>
                  <a:srgbClr val="0000FF"/>
                </a:solidFill>
              </a:rPr>
              <a:t>in</a:t>
            </a:r>
            <a:r>
              <a:rPr lang="es-ES" sz="2000" dirty="0" smtClean="0"/>
              <a:t> </a:t>
            </a:r>
            <a:r>
              <a:rPr lang="es-ES" sz="2000" dirty="0" err="1" smtClean="0"/>
              <a:t>the</a:t>
            </a:r>
            <a:r>
              <a:rPr lang="es-ES" sz="2000" dirty="0" smtClean="0"/>
              <a:t> </a:t>
            </a:r>
            <a:r>
              <a:rPr lang="es-ES" sz="2000" dirty="0" err="1" smtClean="0">
                <a:solidFill>
                  <a:srgbClr val="7030A0"/>
                </a:solidFill>
              </a:rPr>
              <a:t>kitchen</a:t>
            </a:r>
            <a:r>
              <a:rPr lang="es-ES" sz="2000" dirty="0" smtClean="0"/>
              <a:t>.</a:t>
            </a:r>
          </a:p>
          <a:p>
            <a:pPr>
              <a:buNone/>
            </a:pPr>
            <a:endParaRPr lang="es-ES" sz="2000" dirty="0" smtClean="0"/>
          </a:p>
          <a:p>
            <a:pPr>
              <a:buNone/>
            </a:pPr>
            <a:r>
              <a:rPr lang="es-ES" sz="2000" b="1" dirty="0" err="1" smtClean="0"/>
              <a:t>Construction</a:t>
            </a:r>
            <a:r>
              <a:rPr lang="es-ES" sz="2000" b="1" dirty="0" smtClean="0"/>
              <a:t> B:</a:t>
            </a:r>
          </a:p>
          <a:p>
            <a:pPr>
              <a:buNone/>
            </a:pPr>
            <a:r>
              <a:rPr lang="es-ES" sz="2000" dirty="0" smtClean="0"/>
              <a:t>Recoge la </a:t>
            </a:r>
            <a:r>
              <a:rPr lang="es-ES" sz="2000" dirty="0" smtClean="0">
                <a:solidFill>
                  <a:srgbClr val="FF0000"/>
                </a:solidFill>
              </a:rPr>
              <a:t>esponja</a:t>
            </a:r>
            <a:r>
              <a:rPr lang="es-ES" sz="2000" dirty="0" smtClean="0"/>
              <a:t> que está </a:t>
            </a:r>
            <a:r>
              <a:rPr lang="es-ES" sz="2000" dirty="0" smtClean="0">
                <a:solidFill>
                  <a:srgbClr val="0000FF"/>
                </a:solidFill>
              </a:rPr>
              <a:t>en</a:t>
            </a:r>
            <a:r>
              <a:rPr lang="es-ES" sz="2000" dirty="0" smtClean="0"/>
              <a:t> la </a:t>
            </a:r>
            <a:r>
              <a:rPr lang="es-ES" sz="2000" dirty="0" smtClean="0">
                <a:solidFill>
                  <a:srgbClr val="FF0000"/>
                </a:solidFill>
              </a:rPr>
              <a:t>mesa</a:t>
            </a:r>
            <a:r>
              <a:rPr lang="es-ES" sz="2000" dirty="0" smtClean="0"/>
              <a:t> y ponla </a:t>
            </a:r>
            <a:r>
              <a:rPr lang="es-ES" sz="2000" dirty="0" smtClean="0">
                <a:solidFill>
                  <a:srgbClr val="0000FF"/>
                </a:solidFill>
              </a:rPr>
              <a:t>en </a:t>
            </a:r>
            <a:r>
              <a:rPr lang="es-ES" sz="2000" dirty="0" smtClean="0"/>
              <a:t>la </a:t>
            </a:r>
            <a:r>
              <a:rPr lang="es-ES" sz="2000" dirty="0" smtClean="0">
                <a:solidFill>
                  <a:srgbClr val="FF0000"/>
                </a:solidFill>
              </a:rPr>
              <a:t>caja</a:t>
            </a:r>
            <a:r>
              <a:rPr lang="es-ES" sz="2000" dirty="0" smtClean="0"/>
              <a:t> </a:t>
            </a:r>
            <a:r>
              <a:rPr lang="es-ES" sz="2000" dirty="0" smtClean="0">
                <a:solidFill>
                  <a:srgbClr val="0000FF"/>
                </a:solidFill>
              </a:rPr>
              <a:t>en</a:t>
            </a:r>
            <a:r>
              <a:rPr lang="es-ES" sz="2000" dirty="0" smtClean="0"/>
              <a:t> la </a:t>
            </a:r>
            <a:r>
              <a:rPr lang="es-ES" sz="2000" dirty="0" smtClean="0">
                <a:solidFill>
                  <a:srgbClr val="8000FF"/>
                </a:solidFill>
              </a:rPr>
              <a:t>cocina</a:t>
            </a:r>
            <a:r>
              <a:rPr lang="es-ES" sz="2000" dirty="0" smtClean="0"/>
              <a:t>.</a:t>
            </a:r>
          </a:p>
          <a:p>
            <a:pPr>
              <a:buNone/>
            </a:pPr>
            <a:r>
              <a:rPr lang="es-ES" sz="2000" dirty="0" smtClean="0"/>
              <a:t>Pick up </a:t>
            </a:r>
            <a:r>
              <a:rPr lang="es-ES" sz="2000" dirty="0" err="1" smtClean="0"/>
              <a:t>the</a:t>
            </a:r>
            <a:r>
              <a:rPr lang="es-ES" sz="2000" dirty="0" smtClean="0"/>
              <a:t> </a:t>
            </a:r>
            <a:r>
              <a:rPr lang="es-ES" sz="2000" dirty="0" err="1" smtClean="0">
                <a:solidFill>
                  <a:srgbClr val="FF0000"/>
                </a:solidFill>
              </a:rPr>
              <a:t>sponge</a:t>
            </a:r>
            <a:r>
              <a:rPr lang="es-ES" sz="2000" dirty="0" smtClean="0"/>
              <a:t> </a:t>
            </a:r>
            <a:r>
              <a:rPr lang="es-ES" sz="2000" dirty="0" err="1" smtClean="0"/>
              <a:t>that</a:t>
            </a:r>
            <a:r>
              <a:rPr lang="es-ES" sz="2000" dirty="0" smtClean="0"/>
              <a:t> </a:t>
            </a:r>
            <a:r>
              <a:rPr lang="es-ES" sz="2000" dirty="0" err="1" smtClean="0"/>
              <a:t>is</a:t>
            </a:r>
            <a:r>
              <a:rPr lang="es-ES" sz="2000" dirty="0" smtClean="0"/>
              <a:t> </a:t>
            </a:r>
            <a:r>
              <a:rPr lang="es-ES" sz="2000" dirty="0" err="1" smtClean="0">
                <a:solidFill>
                  <a:srgbClr val="0000FF"/>
                </a:solidFill>
              </a:rPr>
              <a:t>on</a:t>
            </a:r>
            <a:r>
              <a:rPr lang="es-ES" sz="2000" dirty="0" smtClean="0"/>
              <a:t> </a:t>
            </a:r>
            <a:r>
              <a:rPr lang="es-ES" sz="2000" dirty="0" err="1" smtClean="0"/>
              <a:t>the</a:t>
            </a:r>
            <a:r>
              <a:rPr lang="es-ES" sz="2000" dirty="0" smtClean="0"/>
              <a:t> </a:t>
            </a:r>
            <a:r>
              <a:rPr lang="es-ES" sz="2000" dirty="0" err="1" smtClean="0">
                <a:solidFill>
                  <a:srgbClr val="FF0000"/>
                </a:solidFill>
              </a:rPr>
              <a:t>table</a:t>
            </a:r>
            <a:r>
              <a:rPr lang="es-ES" sz="2000" dirty="0" smtClean="0"/>
              <a:t> and </a:t>
            </a:r>
            <a:r>
              <a:rPr lang="es-ES" sz="2000" dirty="0" err="1" smtClean="0"/>
              <a:t>put</a:t>
            </a:r>
            <a:r>
              <a:rPr lang="es-ES" sz="2000" dirty="0" smtClean="0"/>
              <a:t> </a:t>
            </a:r>
            <a:r>
              <a:rPr lang="es-ES" sz="2000" dirty="0" err="1" smtClean="0"/>
              <a:t>it</a:t>
            </a:r>
            <a:r>
              <a:rPr lang="es-ES" sz="2000" dirty="0" smtClean="0"/>
              <a:t> </a:t>
            </a:r>
            <a:r>
              <a:rPr lang="es-ES" sz="2000" dirty="0" smtClean="0">
                <a:solidFill>
                  <a:srgbClr val="0000FF"/>
                </a:solidFill>
              </a:rPr>
              <a:t>in</a:t>
            </a:r>
            <a:r>
              <a:rPr lang="es-ES" sz="2000" dirty="0" smtClean="0"/>
              <a:t> </a:t>
            </a:r>
            <a:r>
              <a:rPr lang="es-ES" sz="2000" dirty="0" err="1" smtClean="0"/>
              <a:t>the</a:t>
            </a:r>
            <a:r>
              <a:rPr lang="es-ES" sz="2000" dirty="0" smtClean="0"/>
              <a:t> </a:t>
            </a:r>
            <a:r>
              <a:rPr lang="es-ES" sz="2000" dirty="0" smtClean="0">
                <a:solidFill>
                  <a:srgbClr val="FF0000"/>
                </a:solidFill>
              </a:rPr>
              <a:t>box</a:t>
            </a:r>
            <a:r>
              <a:rPr lang="es-ES" sz="2000" dirty="0" smtClean="0"/>
              <a:t> </a:t>
            </a:r>
            <a:r>
              <a:rPr lang="es-ES" sz="2000" dirty="0" smtClean="0">
                <a:solidFill>
                  <a:srgbClr val="0000FF"/>
                </a:solidFill>
              </a:rPr>
              <a:t>in</a:t>
            </a:r>
            <a:r>
              <a:rPr lang="es-ES" sz="2000" dirty="0" smtClean="0"/>
              <a:t> </a:t>
            </a:r>
            <a:r>
              <a:rPr lang="es-ES" sz="2000" dirty="0" err="1" smtClean="0"/>
              <a:t>the</a:t>
            </a:r>
            <a:r>
              <a:rPr lang="es-ES" sz="2000" dirty="0" smtClean="0"/>
              <a:t> </a:t>
            </a:r>
            <a:r>
              <a:rPr lang="es-ES" sz="2000" dirty="0" err="1" smtClean="0">
                <a:solidFill>
                  <a:srgbClr val="8000FF"/>
                </a:solidFill>
              </a:rPr>
              <a:t>kitchen</a:t>
            </a:r>
            <a:r>
              <a:rPr lang="es-ES" sz="2000" dirty="0" smtClean="0"/>
              <a:t>.</a:t>
            </a:r>
          </a:p>
          <a:p>
            <a:pPr>
              <a:buNone/>
            </a:pPr>
            <a:endParaRPr lang="es-ES" sz="2000" dirty="0" smtClean="0"/>
          </a:p>
          <a:p>
            <a:pPr>
              <a:buNone/>
            </a:pPr>
            <a:endParaRPr lang="es-ES" sz="2000" dirty="0" smtClean="0"/>
          </a:p>
          <a:p>
            <a:pPr>
              <a:buNone/>
            </a:pPr>
            <a:r>
              <a:rPr lang="es-ES" sz="2000" i="1" dirty="0" smtClean="0"/>
              <a:t>When necessary, modifiers resolve ambiguity (e.g., in the kitchen).</a:t>
            </a:r>
          </a:p>
          <a:p>
            <a:pPr>
              <a:buNone/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ECA3E-6B93-4110-A17A-BA8AD18381C5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7" descr="C:\Users\mheilman\workspace\PrepositionsTutor\drivewa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717550"/>
            <a:ext cx="9144000" cy="55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 descr="C:\Users\mheilman\workspace\PrepositionsTutor\basket1.pn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 l="-32781" r="-32781"/>
          <a:stretch>
            <a:fillRect/>
          </a:stretch>
        </p:blipFill>
        <p:spPr>
          <a:xfrm>
            <a:off x="4648200" y="4419600"/>
            <a:ext cx="2143125" cy="1143000"/>
          </a:xfrm>
        </p:spPr>
      </p:pic>
      <p:pic>
        <p:nvPicPr>
          <p:cNvPr id="2052" name="Picture 5" descr="C:\Users\mheilman\workspace\PrepositionsTutor\bucket_blue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76400" y="4648200"/>
            <a:ext cx="895350" cy="95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8" descr="C:\Users\mheilman\workspace\PrepositionsTutor\plants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05200" y="2743200"/>
            <a:ext cx="1930400" cy="135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6" descr="C:\Users\mheilman\workspace\PrepositionsTutor\beachball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86000" y="5334000"/>
            <a:ext cx="673100" cy="67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10" descr="C:\Users\mheilman\workspace\PrepositionsTutor\dog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181600" y="3124200"/>
            <a:ext cx="639763" cy="100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7" name="Picture 6" descr="C:\Users\mheilman\workspace\PrepositionsTutor\beachball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828800" y="4495800"/>
            <a:ext cx="673100" cy="67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8" name="Picture 2" descr="C:\Users\mheilman\workspace\PrepositionsTutor\closedbox1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162800" y="3429000"/>
            <a:ext cx="1182688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9" name="Picture 9" descr="C:\Users\mheilman\workspace\PrepositionsTutor\cat1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315200" y="2819400"/>
            <a:ext cx="889000" cy="88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9" descr="C:\Users\mheilman\workspace\PrepositionsTutor\cat1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629400" y="4648200"/>
            <a:ext cx="889000" cy="88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Picture 10" descr="C:\Users\mheilman\workspace\PrepositionsTutor\dog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819400" y="3048000"/>
            <a:ext cx="639763" cy="100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ECA3E-6B93-4110-A17A-BA8AD18381C5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2.59259E-6 L -0.29861 -0.2203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900" y="-11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7.77778E-6 -1.48148E-6 L 0.48333 -0.06666 " pathEditMode="relative" ptsTypes="AA">
                                      <p:cBhvr>
                                        <p:cTn id="1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59259E-6 L -0.1099 0.3268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00" y="16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2489" y="228838"/>
            <a:ext cx="8229600" cy="1143000"/>
          </a:xfrm>
        </p:spPr>
        <p:txBody>
          <a:bodyPr>
            <a:normAutofit/>
          </a:bodyPr>
          <a:lstStyle/>
          <a:p>
            <a:r>
              <a:rPr lang="en-US" sz="3900" dirty="0" smtClean="0"/>
              <a:t>Usability Pilot</a:t>
            </a:r>
            <a:endParaRPr lang="en-US" sz="39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7386" y="1371838"/>
            <a:ext cx="8354703" cy="5486162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N = 17 students in Spanish 1 and 2 at CMU</a:t>
            </a:r>
          </a:p>
          <a:p>
            <a:r>
              <a:rPr lang="en-US" dirty="0" smtClean="0"/>
              <a:t>Trained for ~25 minutes ; pre/post test</a:t>
            </a:r>
          </a:p>
          <a:p>
            <a:r>
              <a:rPr lang="en-US" dirty="0" smtClean="0"/>
              <a:t>Two tutor versions: 1 sentence trials/ 3 sentence </a:t>
            </a:r>
            <a:r>
              <a:rPr lang="en-US" dirty="0" err="1" smtClean="0"/>
              <a:t>trials(in</a:t>
            </a:r>
            <a:r>
              <a:rPr lang="en-US" dirty="0" smtClean="0"/>
              <a:t> order to investigate storage effects)</a:t>
            </a:r>
          </a:p>
          <a:p>
            <a:r>
              <a:rPr lang="en-US" dirty="0" smtClean="0"/>
              <a:t>Training led to higher accuracy for 1 sentence blocks </a:t>
            </a:r>
            <a:r>
              <a:rPr lang="en-US" b="1" dirty="0" smtClean="0"/>
              <a:t>only: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And lower response time for both groups (.43 min pre-test vs. .20 min post-test; </a:t>
            </a:r>
            <a:r>
              <a:rPr lang="en-US" i="1" dirty="0" smtClean="0"/>
              <a:t>F</a:t>
            </a:r>
            <a:r>
              <a:rPr lang="en-US" dirty="0" smtClean="0"/>
              <a:t>(1,15) = 219, </a:t>
            </a:r>
            <a:r>
              <a:rPr lang="en-US" i="1" dirty="0" err="1" smtClean="0"/>
              <a:t>p</a:t>
            </a:r>
            <a:r>
              <a:rPr lang="en-US" dirty="0" smtClean="0"/>
              <a:t> &lt; .0001)</a:t>
            </a:r>
            <a:endParaRPr lang="en-US" dirty="0"/>
          </a:p>
        </p:txBody>
      </p:sp>
      <p:graphicFrame>
        <p:nvGraphicFramePr>
          <p:cNvPr id="4" name="Chart 3"/>
          <p:cNvGraphicFramePr/>
          <p:nvPr/>
        </p:nvGraphicFramePr>
        <p:xfrm>
          <a:off x="2292392" y="3089318"/>
          <a:ext cx="4274583" cy="25744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Graphic spid="4" grpId="0">
        <p:bldAsOne/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Lessons from the Pilot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Restrict tutor design to 1-sentence trials</a:t>
            </a:r>
          </a:p>
          <a:p>
            <a:endParaRPr lang="en-US" dirty="0" smtClean="0"/>
          </a:p>
          <a:p>
            <a:r>
              <a:rPr lang="en-US" dirty="0" smtClean="0"/>
              <a:t>To reduce ceiling effect, </a:t>
            </a:r>
            <a:r>
              <a:rPr lang="en-US" dirty="0" smtClean="0">
                <a:sym typeface="Wingdings"/>
              </a:rPr>
              <a:t>time-limit exposure to sentence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Comparison condition goals:</a:t>
            </a:r>
          </a:p>
          <a:p>
            <a:pPr lvl="1"/>
            <a:r>
              <a:rPr lang="en-US" dirty="0" smtClean="0"/>
              <a:t>Preserve complex visual stimulus of room + objects</a:t>
            </a:r>
          </a:p>
          <a:p>
            <a:pPr lvl="1"/>
            <a:r>
              <a:rPr lang="en-US" b="1" dirty="0" smtClean="0"/>
              <a:t>Do not </a:t>
            </a:r>
            <a:r>
              <a:rPr lang="en-US" dirty="0" smtClean="0"/>
              <a:t>require enactment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601" y="386039"/>
            <a:ext cx="8427625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Study 2: Two Task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175" y="1554955"/>
            <a:ext cx="8695304" cy="4525963"/>
          </a:xfrm>
        </p:spPr>
        <p:txBody>
          <a:bodyPr/>
          <a:lstStyle/>
          <a:p>
            <a:r>
              <a:rPr lang="en-US" dirty="0" smtClean="0"/>
              <a:t>Tutor Interface: Follow instructions to move objects </a:t>
            </a:r>
          </a:p>
          <a:p>
            <a:r>
              <a:rPr lang="en-US" dirty="0" smtClean="0"/>
              <a:t>Multiple Choice: See a picture, choose the correct description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687AC-8F8B-964E-9CEE-6699E62AB998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4" name="Picture 3" descr="Screen shot 2010-08-27 at 12.31.05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0611" y="2529906"/>
            <a:ext cx="5071611" cy="42312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3529"/>
            <a:ext cx="8229600" cy="1143000"/>
          </a:xfrm>
        </p:spPr>
        <p:txBody>
          <a:bodyPr/>
          <a:lstStyle/>
          <a:p>
            <a:r>
              <a:rPr lang="en-US" dirty="0" smtClean="0"/>
              <a:t>Study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4769"/>
            <a:ext cx="8229600" cy="4948357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N = 32 beginning Spanish students</a:t>
            </a:r>
          </a:p>
          <a:p>
            <a:pPr lvl="1"/>
            <a:r>
              <a:rPr lang="en-US" dirty="0" smtClean="0"/>
              <a:t>Native English speakers who took beginning or intermediate Spanish in the last 2 years</a:t>
            </a:r>
          </a:p>
          <a:p>
            <a:pPr lvl="1"/>
            <a:r>
              <a:rPr lang="en-US" dirty="0" smtClean="0"/>
              <a:t>(drop 1 for missing data)</a:t>
            </a:r>
          </a:p>
          <a:p>
            <a:r>
              <a:rPr lang="en-US" dirty="0" smtClean="0"/>
              <a:t>Dependent Variables: </a:t>
            </a:r>
            <a:r>
              <a:rPr lang="en-US" sz="2054" dirty="0" smtClean="0"/>
              <a:t>Elapsed Time (per trial), Accuracy (% correct)</a:t>
            </a:r>
            <a:endParaRPr lang="en-US" sz="2054" b="1" dirty="0" smtClean="0"/>
          </a:p>
          <a:p>
            <a:r>
              <a:rPr lang="en-US" b="1" dirty="0" smtClean="0"/>
              <a:t>One 40-minute training session</a:t>
            </a:r>
          </a:p>
          <a:p>
            <a:r>
              <a:rPr lang="en-US" dirty="0" smtClean="0"/>
              <a:t>Training Types (between-subjects)</a:t>
            </a:r>
          </a:p>
          <a:p>
            <a:pPr lvl="1"/>
            <a:r>
              <a:rPr lang="en-US" dirty="0" smtClean="0"/>
              <a:t>Tutor</a:t>
            </a:r>
          </a:p>
          <a:p>
            <a:pPr lvl="1"/>
            <a:r>
              <a:rPr lang="en-US" dirty="0" smtClean="0"/>
              <a:t>Multiple Choice</a:t>
            </a:r>
          </a:p>
          <a:p>
            <a:r>
              <a:rPr lang="en-US" dirty="0" smtClean="0"/>
              <a:t>Test Types (within-subjects)</a:t>
            </a:r>
          </a:p>
          <a:p>
            <a:pPr lvl="1"/>
            <a:r>
              <a:rPr lang="en-US" dirty="0" smtClean="0"/>
              <a:t>Tutor</a:t>
            </a:r>
          </a:p>
          <a:p>
            <a:pPr lvl="1"/>
            <a:r>
              <a:rPr lang="en-US" dirty="0" smtClean="0"/>
              <a:t>Multiple Choice</a:t>
            </a:r>
          </a:p>
          <a:p>
            <a:r>
              <a:rPr lang="en-US" dirty="0" smtClean="0"/>
              <a:t>Pre-Test / Post-Test 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ECA3E-6B93-4110-A17A-BA8AD18381C5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6216" y="1830387"/>
            <a:ext cx="8647520" cy="45259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Use linear regression models instead of simple ANOVA to capture trial-level data (low N)</a:t>
            </a:r>
          </a:p>
          <a:p>
            <a:pPr lvl="1"/>
            <a:r>
              <a:rPr lang="en-US" dirty="0" smtClean="0"/>
              <a:t>Binomial outcome for accuracy</a:t>
            </a:r>
          </a:p>
          <a:p>
            <a:endParaRPr lang="en-US" dirty="0" smtClean="0"/>
          </a:p>
          <a:p>
            <a:r>
              <a:rPr lang="en-US" dirty="0" smtClean="0"/>
              <a:t>Design:</a:t>
            </a:r>
          </a:p>
          <a:p>
            <a:pPr lvl="1"/>
            <a:endParaRPr lang="en-US" sz="2100" b="1" dirty="0" smtClean="0"/>
          </a:p>
          <a:p>
            <a:pPr lvl="1"/>
            <a:r>
              <a:rPr lang="en-US" sz="1800" b="1" dirty="0" smtClean="0"/>
              <a:t>Probability Correct</a:t>
            </a:r>
            <a:r>
              <a:rPr lang="en-US" sz="1800" dirty="0" smtClean="0"/>
              <a:t> ~ Test Time + Training Condition + Test Time </a:t>
            </a:r>
            <a:r>
              <a:rPr lang="en-US" sz="1800" dirty="0" err="1" smtClean="0"/>
              <a:t>x</a:t>
            </a:r>
            <a:r>
              <a:rPr lang="en-US" sz="1800" dirty="0" smtClean="0"/>
              <a:t> Condition</a:t>
            </a:r>
          </a:p>
          <a:p>
            <a:pPr lvl="1"/>
            <a:r>
              <a:rPr lang="en-US" sz="1800" b="1" dirty="0" smtClean="0"/>
              <a:t>Latency*</a:t>
            </a:r>
            <a:r>
              <a:rPr lang="en-US" sz="1800" dirty="0" smtClean="0"/>
              <a:t> ~ Test Time + Training Condition + Test Time </a:t>
            </a:r>
            <a:r>
              <a:rPr lang="en-US" sz="1800" dirty="0" err="1" smtClean="0"/>
              <a:t>x</a:t>
            </a:r>
            <a:r>
              <a:rPr lang="en-US" sz="1800" dirty="0" smtClean="0"/>
              <a:t> Condition</a:t>
            </a:r>
          </a:p>
          <a:p>
            <a:pPr>
              <a:buNone/>
            </a:pPr>
            <a:endParaRPr lang="en-US" sz="2700" dirty="0" smtClean="0"/>
          </a:p>
          <a:p>
            <a:pPr>
              <a:buNone/>
            </a:pPr>
            <a:endParaRPr lang="en-US" sz="2500" b="1" dirty="0" smtClean="0"/>
          </a:p>
          <a:p>
            <a:pPr>
              <a:buNone/>
            </a:pPr>
            <a:r>
              <a:rPr lang="en-US" sz="2500" b="1" dirty="0" smtClean="0"/>
              <a:t>*Correct responses only</a:t>
            </a:r>
            <a:endParaRPr lang="en-US" sz="25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687AC-8F8B-964E-9CEE-6699E62AB998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75781"/>
            <a:ext cx="8229600" cy="1143000"/>
          </a:xfrm>
        </p:spPr>
        <p:txBody>
          <a:bodyPr/>
          <a:lstStyle/>
          <a:p>
            <a:r>
              <a:rPr lang="en-US" dirty="0" smtClean="0"/>
              <a:t>Descriptive Statistics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627412" y="1755697"/>
          <a:ext cx="8229600" cy="46524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8441"/>
                <a:gridCol w="1144759"/>
                <a:gridCol w="1371600"/>
                <a:gridCol w="1371600"/>
                <a:gridCol w="1371600"/>
                <a:gridCol w="1371600"/>
              </a:tblGrid>
              <a:tr h="664631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Tutor Tests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Multiple</a:t>
                      </a:r>
                      <a:r>
                        <a:rPr lang="en-US" baseline="0" dirty="0" smtClean="0"/>
                        <a:t> Choice Tests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664631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aseline="0" dirty="0" smtClean="0"/>
                        <a:t>Accuracy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Latency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aseline="0" dirty="0" smtClean="0"/>
                        <a:t>Accuracy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aseline="0" dirty="0" smtClean="0"/>
                        <a:t>Latency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4631"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Tutor Training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Pre-Test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.37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13.08s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.64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21.97s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463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Post-Test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.69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7.05s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.74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16.66s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4631"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MC</a:t>
                      </a:r>
                      <a:r>
                        <a:rPr lang="en-US" baseline="0" dirty="0" smtClean="0"/>
                        <a:t> Training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Pre-Test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.49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11.84s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.65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26.99s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463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Post-Test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.62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7.51s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.72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13.66s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463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Grand</a:t>
                      </a:r>
                      <a:r>
                        <a:rPr lang="en-US" baseline="0" dirty="0" smtClean="0"/>
                        <a:t> Mean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.55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10.18s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.69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18.58s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687AC-8F8B-964E-9CEE-6699E62AB998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7" name="Frame 6"/>
          <p:cNvSpPr/>
          <p:nvPr/>
        </p:nvSpPr>
        <p:spPr>
          <a:xfrm>
            <a:off x="3386873" y="3085752"/>
            <a:ext cx="1348065" cy="657254"/>
          </a:xfrm>
          <a:prstGeom prst="fram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Frame 7"/>
          <p:cNvSpPr/>
          <p:nvPr/>
        </p:nvSpPr>
        <p:spPr>
          <a:xfrm>
            <a:off x="3386873" y="4400260"/>
            <a:ext cx="1348065" cy="657254"/>
          </a:xfrm>
          <a:prstGeom prst="fram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Frame 8"/>
          <p:cNvSpPr/>
          <p:nvPr/>
        </p:nvSpPr>
        <p:spPr>
          <a:xfrm>
            <a:off x="6123991" y="3085752"/>
            <a:ext cx="1348065" cy="657254"/>
          </a:xfrm>
          <a:prstGeom prst="frame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0" name="Frame 9"/>
          <p:cNvSpPr/>
          <p:nvPr/>
        </p:nvSpPr>
        <p:spPr>
          <a:xfrm>
            <a:off x="3386873" y="3085752"/>
            <a:ext cx="1348065" cy="657254"/>
          </a:xfrm>
          <a:prstGeom prst="fram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Frame 10"/>
          <p:cNvSpPr/>
          <p:nvPr/>
        </p:nvSpPr>
        <p:spPr>
          <a:xfrm>
            <a:off x="3386873" y="4400260"/>
            <a:ext cx="1348065" cy="657254"/>
          </a:xfrm>
          <a:prstGeom prst="fram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Frame 11"/>
          <p:cNvSpPr/>
          <p:nvPr/>
        </p:nvSpPr>
        <p:spPr>
          <a:xfrm>
            <a:off x="6123991" y="4400260"/>
            <a:ext cx="1348065" cy="657254"/>
          </a:xfrm>
          <a:prstGeom prst="frame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3" name="Frame 12"/>
          <p:cNvSpPr/>
          <p:nvPr/>
        </p:nvSpPr>
        <p:spPr>
          <a:xfrm>
            <a:off x="4775926" y="3743006"/>
            <a:ext cx="1348065" cy="657254"/>
          </a:xfrm>
          <a:prstGeom prst="frame">
            <a:avLst/>
          </a:prstGeom>
          <a:solidFill>
            <a:schemeClr val="accent2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4" name="Frame 13"/>
          <p:cNvSpPr/>
          <p:nvPr/>
        </p:nvSpPr>
        <p:spPr>
          <a:xfrm>
            <a:off x="4775926" y="5057514"/>
            <a:ext cx="1348065" cy="657254"/>
          </a:xfrm>
          <a:prstGeom prst="frame">
            <a:avLst/>
          </a:prstGeom>
          <a:solidFill>
            <a:schemeClr val="accent2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5" name="Frame 14"/>
          <p:cNvSpPr/>
          <p:nvPr/>
        </p:nvSpPr>
        <p:spPr>
          <a:xfrm>
            <a:off x="7508947" y="3743006"/>
            <a:ext cx="1348065" cy="657254"/>
          </a:xfrm>
          <a:prstGeom prst="frame">
            <a:avLst/>
          </a:prstGeom>
          <a:solidFill>
            <a:srgbClr val="0000FF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6" name="Frame 15"/>
          <p:cNvSpPr/>
          <p:nvPr/>
        </p:nvSpPr>
        <p:spPr>
          <a:xfrm>
            <a:off x="7508947" y="5057514"/>
            <a:ext cx="1348065" cy="657254"/>
          </a:xfrm>
          <a:prstGeom prst="frame">
            <a:avLst/>
          </a:prstGeom>
          <a:solidFill>
            <a:srgbClr val="0000FF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7" name="Frame 16"/>
          <p:cNvSpPr/>
          <p:nvPr/>
        </p:nvSpPr>
        <p:spPr>
          <a:xfrm>
            <a:off x="3386873" y="3743006"/>
            <a:ext cx="1348065" cy="657254"/>
          </a:xfrm>
          <a:prstGeom prst="frame">
            <a:avLst/>
          </a:prstGeom>
          <a:solidFill>
            <a:schemeClr val="accent2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8" name="Frame 17"/>
          <p:cNvSpPr/>
          <p:nvPr/>
        </p:nvSpPr>
        <p:spPr>
          <a:xfrm>
            <a:off x="3386873" y="5057514"/>
            <a:ext cx="1348065" cy="657254"/>
          </a:xfrm>
          <a:prstGeom prst="frame">
            <a:avLst/>
          </a:prstGeom>
          <a:solidFill>
            <a:schemeClr val="accent2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0667"/>
            <a:ext cx="8229600" cy="1143000"/>
          </a:xfrm>
        </p:spPr>
        <p:txBody>
          <a:bodyPr/>
          <a:lstStyle/>
          <a:p>
            <a:r>
              <a:rPr lang="en-US" dirty="0" smtClean="0"/>
              <a:t>Source Prepositions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29600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Tutor Pre-Test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Tutor Post-Test</a:t>
                      </a:r>
                      <a:endParaRPr lang="en-US" sz="2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600" baseline="0" dirty="0" smtClean="0"/>
                        <a:t>a la </a:t>
                      </a:r>
                      <a:r>
                        <a:rPr lang="en-US" sz="2600" baseline="0" dirty="0" err="1" smtClean="0"/>
                        <a:t>derecha</a:t>
                      </a:r>
                      <a:r>
                        <a:rPr lang="en-US" sz="2600" baseline="0" dirty="0" smtClean="0"/>
                        <a:t> de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.63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.63</a:t>
                      </a:r>
                      <a:endParaRPr lang="en-US" sz="2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600" dirty="0" smtClean="0"/>
                        <a:t>a la </a:t>
                      </a:r>
                      <a:r>
                        <a:rPr lang="en-US" sz="2600" dirty="0" err="1" smtClean="0"/>
                        <a:t>izquierda</a:t>
                      </a:r>
                      <a:r>
                        <a:rPr lang="en-US" sz="2600" dirty="0" smtClean="0"/>
                        <a:t> de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.45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.71</a:t>
                      </a:r>
                      <a:endParaRPr lang="en-US" sz="2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600" dirty="0" err="1" smtClean="0"/>
                        <a:t>bajo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.22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.52</a:t>
                      </a:r>
                      <a:endParaRPr lang="en-US" sz="2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600" dirty="0" err="1" smtClean="0"/>
                        <a:t>cerca</a:t>
                      </a:r>
                      <a:r>
                        <a:rPr lang="en-US" sz="2600" dirty="0" smtClean="0"/>
                        <a:t> de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.45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.66</a:t>
                      </a:r>
                      <a:endParaRPr lang="en-US" sz="2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600" dirty="0" err="1" smtClean="0"/>
                        <a:t>detrás</a:t>
                      </a:r>
                      <a:r>
                        <a:rPr lang="en-US" sz="2600" dirty="0" smtClean="0"/>
                        <a:t> de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.00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.47</a:t>
                      </a:r>
                      <a:endParaRPr lang="en-US" sz="2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600" dirty="0" smtClean="0"/>
                        <a:t>en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.44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.67</a:t>
                      </a:r>
                      <a:endParaRPr lang="en-US" sz="2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600" dirty="0" err="1" smtClean="0"/>
                        <a:t>enfrente</a:t>
                      </a:r>
                      <a:r>
                        <a:rPr lang="en-US" sz="2600" dirty="0" smtClean="0"/>
                        <a:t> de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.39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.65</a:t>
                      </a:r>
                      <a:endParaRPr lang="en-US" sz="2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600" dirty="0" smtClean="0"/>
                        <a:t>entre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.43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.88</a:t>
                      </a:r>
                      <a:endParaRPr lang="en-US" sz="26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0667"/>
            <a:ext cx="8229600" cy="1143000"/>
          </a:xfrm>
        </p:spPr>
        <p:txBody>
          <a:bodyPr/>
          <a:lstStyle/>
          <a:p>
            <a:r>
              <a:rPr lang="en-US" dirty="0" smtClean="0"/>
              <a:t>Target Prepositions 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29600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458597">
                <a:tc>
                  <a:txBody>
                    <a:bodyPr/>
                    <a:lstStyle/>
                    <a:p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Tutor Pre-Test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Tutor Post-Test</a:t>
                      </a:r>
                      <a:endParaRPr lang="en-US" sz="2600" dirty="0"/>
                    </a:p>
                  </a:txBody>
                  <a:tcPr/>
                </a:tc>
              </a:tr>
              <a:tr h="458597">
                <a:tc>
                  <a:txBody>
                    <a:bodyPr/>
                    <a:lstStyle/>
                    <a:p>
                      <a:r>
                        <a:rPr lang="en-US" sz="2600" baseline="0" dirty="0" smtClean="0"/>
                        <a:t>a la </a:t>
                      </a:r>
                      <a:r>
                        <a:rPr lang="en-US" sz="2600" baseline="0" dirty="0" err="1" smtClean="0"/>
                        <a:t>derecha</a:t>
                      </a:r>
                      <a:r>
                        <a:rPr lang="en-US" sz="2600" baseline="0" dirty="0" smtClean="0"/>
                        <a:t> de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.51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.68</a:t>
                      </a:r>
                      <a:endParaRPr lang="en-US" sz="2600" dirty="0"/>
                    </a:p>
                  </a:txBody>
                  <a:tcPr/>
                </a:tc>
              </a:tr>
              <a:tr h="458597">
                <a:tc>
                  <a:txBody>
                    <a:bodyPr/>
                    <a:lstStyle/>
                    <a:p>
                      <a:r>
                        <a:rPr lang="en-US" sz="2600" dirty="0" smtClean="0"/>
                        <a:t>a la </a:t>
                      </a:r>
                      <a:r>
                        <a:rPr lang="en-US" sz="2600" dirty="0" err="1" smtClean="0"/>
                        <a:t>izquierda</a:t>
                      </a:r>
                      <a:r>
                        <a:rPr lang="en-US" sz="2600" dirty="0" smtClean="0"/>
                        <a:t> de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.35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.67</a:t>
                      </a:r>
                      <a:endParaRPr lang="en-US" sz="2600" dirty="0"/>
                    </a:p>
                  </a:txBody>
                  <a:tcPr/>
                </a:tc>
              </a:tr>
              <a:tr h="458597">
                <a:tc>
                  <a:txBody>
                    <a:bodyPr/>
                    <a:lstStyle/>
                    <a:p>
                      <a:r>
                        <a:rPr lang="en-US" sz="2600" dirty="0" err="1" smtClean="0"/>
                        <a:t>bajo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.32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.62</a:t>
                      </a:r>
                      <a:endParaRPr lang="en-US" sz="2600" dirty="0"/>
                    </a:p>
                  </a:txBody>
                  <a:tcPr/>
                </a:tc>
              </a:tr>
              <a:tr h="458597">
                <a:tc>
                  <a:txBody>
                    <a:bodyPr/>
                    <a:lstStyle/>
                    <a:p>
                      <a:r>
                        <a:rPr lang="en-US" sz="2600" dirty="0" err="1" smtClean="0"/>
                        <a:t>cerca</a:t>
                      </a:r>
                      <a:r>
                        <a:rPr lang="en-US" sz="2600" dirty="0" smtClean="0"/>
                        <a:t> de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.33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.58</a:t>
                      </a:r>
                      <a:endParaRPr lang="en-US" sz="2600" dirty="0"/>
                    </a:p>
                  </a:txBody>
                  <a:tcPr/>
                </a:tc>
              </a:tr>
              <a:tr h="458597">
                <a:tc>
                  <a:txBody>
                    <a:bodyPr/>
                    <a:lstStyle/>
                    <a:p>
                      <a:r>
                        <a:rPr lang="en-US" sz="2600" dirty="0" err="1" smtClean="0"/>
                        <a:t>detrás</a:t>
                      </a:r>
                      <a:r>
                        <a:rPr lang="en-US" sz="2600" dirty="0" smtClean="0"/>
                        <a:t> de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.07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.25</a:t>
                      </a:r>
                      <a:endParaRPr lang="en-US" sz="2600" dirty="0"/>
                    </a:p>
                  </a:txBody>
                  <a:tcPr/>
                </a:tc>
              </a:tr>
              <a:tr h="458597">
                <a:tc>
                  <a:txBody>
                    <a:bodyPr/>
                    <a:lstStyle/>
                    <a:p>
                      <a:r>
                        <a:rPr lang="en-US" sz="2600" dirty="0" smtClean="0"/>
                        <a:t>en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.41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.69</a:t>
                      </a:r>
                      <a:endParaRPr lang="en-US" sz="2600" dirty="0"/>
                    </a:p>
                  </a:txBody>
                  <a:tcPr/>
                </a:tc>
              </a:tr>
              <a:tr h="458597">
                <a:tc>
                  <a:txBody>
                    <a:bodyPr/>
                    <a:lstStyle/>
                    <a:p>
                      <a:r>
                        <a:rPr lang="en-US" sz="2600" dirty="0" err="1" smtClean="0"/>
                        <a:t>enfrente</a:t>
                      </a:r>
                      <a:r>
                        <a:rPr lang="en-US" sz="2600" dirty="0" smtClean="0"/>
                        <a:t> de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.60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.74</a:t>
                      </a:r>
                      <a:endParaRPr lang="en-US" sz="2600" dirty="0"/>
                    </a:p>
                  </a:txBody>
                  <a:tcPr/>
                </a:tc>
              </a:tr>
              <a:tr h="458597">
                <a:tc>
                  <a:txBody>
                    <a:bodyPr/>
                    <a:lstStyle/>
                    <a:p>
                      <a:r>
                        <a:rPr lang="en-US" sz="2600" dirty="0" smtClean="0"/>
                        <a:t>entre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.73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.82</a:t>
                      </a:r>
                      <a:endParaRPr lang="en-US" sz="26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utorACC2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663" y="-17473"/>
            <a:ext cx="7055197" cy="7055197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687AC-8F8B-964E-9CEE-6699E62AB998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843654" y="4400260"/>
            <a:ext cx="3270686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/>
              <a:t>Coefficients (binomial logistic):</a:t>
            </a:r>
          </a:p>
          <a:p>
            <a:endParaRPr lang="en-US" sz="1500" b="1" dirty="0" smtClean="0"/>
          </a:p>
          <a:p>
            <a:r>
              <a:rPr lang="en-US" sz="1500" b="1" dirty="0" smtClean="0"/>
              <a:t>Pre-Test  </a:t>
            </a:r>
            <a:r>
              <a:rPr lang="en-US" sz="1500" b="1" dirty="0" err="1" smtClean="0"/>
              <a:t>β</a:t>
            </a:r>
            <a:r>
              <a:rPr lang="en-US" sz="1500" b="1" dirty="0" smtClean="0"/>
              <a:t> = -0.53,  </a:t>
            </a:r>
            <a:r>
              <a:rPr lang="en-US" sz="1500" b="1" i="1" dirty="0" err="1" smtClean="0"/>
              <a:t>p</a:t>
            </a:r>
            <a:r>
              <a:rPr lang="en-US" sz="1500" b="1" dirty="0" smtClean="0"/>
              <a:t> &lt; .0001</a:t>
            </a:r>
          </a:p>
          <a:p>
            <a:r>
              <a:rPr lang="en-US" sz="1500" b="1" dirty="0" smtClean="0"/>
              <a:t>Tutor Training </a:t>
            </a:r>
            <a:r>
              <a:rPr lang="en-US" sz="1500" b="1" dirty="0" err="1" smtClean="0"/>
              <a:t>β</a:t>
            </a:r>
            <a:r>
              <a:rPr lang="en-US" sz="1500" b="1" dirty="0" smtClean="0"/>
              <a:t> = 0.31, </a:t>
            </a:r>
            <a:r>
              <a:rPr lang="en-US" sz="1500" b="1" i="1" dirty="0" err="1" smtClean="0"/>
              <a:t>p</a:t>
            </a:r>
            <a:r>
              <a:rPr lang="en-US" sz="1500" b="1" dirty="0" smtClean="0"/>
              <a:t> = .02</a:t>
            </a:r>
          </a:p>
          <a:p>
            <a:r>
              <a:rPr lang="en-US" sz="1500" b="1" dirty="0" smtClean="0"/>
              <a:t>Tutor </a:t>
            </a:r>
            <a:r>
              <a:rPr lang="en-US" sz="1500" b="1" dirty="0" err="1" smtClean="0"/>
              <a:t>x</a:t>
            </a:r>
            <a:r>
              <a:rPr lang="en-US" sz="1500" b="1" dirty="0" smtClean="0"/>
              <a:t> Pre-Test </a:t>
            </a:r>
            <a:r>
              <a:rPr lang="en-US" sz="1500" b="1" dirty="0" err="1" smtClean="0"/>
              <a:t>β</a:t>
            </a:r>
            <a:r>
              <a:rPr lang="en-US" sz="1500" b="1" dirty="0" smtClean="0"/>
              <a:t> = -.83, </a:t>
            </a:r>
            <a:r>
              <a:rPr lang="en-US" sz="1500" b="1" i="1" dirty="0" err="1" smtClean="0"/>
              <a:t>p</a:t>
            </a:r>
            <a:r>
              <a:rPr lang="en-US" sz="1500" b="1" dirty="0" smtClean="0"/>
              <a:t> &lt; .0001</a:t>
            </a:r>
            <a:endParaRPr lang="en-US" sz="15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utorLAT.pdf"/>
          <p:cNvPicPr>
            <a:picLocks noGrp="1" noChangeAspect="1"/>
          </p:cNvPicPr>
          <p:nvPr>
            <p:ph idx="1"/>
          </p:nvPr>
        </p:nvPicPr>
        <p:blipFill>
          <a:blip r:embed="rId2"/>
          <a:srcRect l="-40915" t="8571" r="-40915"/>
          <a:stretch>
            <a:fillRect/>
          </a:stretch>
        </p:blipFill>
        <p:spPr>
          <a:xfrm>
            <a:off x="-1774263" y="730488"/>
            <a:ext cx="12459250" cy="6264815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687AC-8F8B-964E-9CEE-6699E62AB998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27945" y="361156"/>
            <a:ext cx="80588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Response Latency on Tutor Tests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003825" y="2151081"/>
            <a:ext cx="316951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/>
              <a:t>Coefficients (linear):</a:t>
            </a:r>
          </a:p>
          <a:p>
            <a:endParaRPr lang="en-US" sz="1500" dirty="0" smtClean="0"/>
          </a:p>
          <a:p>
            <a:r>
              <a:rPr lang="en-US" sz="1500" b="1" dirty="0" smtClean="0"/>
              <a:t>Pre-Test  </a:t>
            </a:r>
            <a:r>
              <a:rPr lang="en-US" sz="1500" b="1" dirty="0" err="1" smtClean="0"/>
              <a:t>β</a:t>
            </a:r>
            <a:r>
              <a:rPr lang="en-US" sz="1500" b="1" dirty="0" smtClean="0"/>
              <a:t> = 4.66,  </a:t>
            </a:r>
            <a:r>
              <a:rPr lang="en-US" sz="1500" b="1" i="1" dirty="0" err="1" smtClean="0"/>
              <a:t>p</a:t>
            </a:r>
            <a:r>
              <a:rPr lang="en-US" sz="1500" b="1" dirty="0" smtClean="0"/>
              <a:t> &lt; .0001</a:t>
            </a:r>
          </a:p>
          <a:p>
            <a:r>
              <a:rPr lang="en-US" sz="1500" dirty="0" smtClean="0"/>
              <a:t>Tutor Training </a:t>
            </a:r>
            <a:r>
              <a:rPr lang="en-US" sz="1500" dirty="0" err="1" smtClean="0"/>
              <a:t>β</a:t>
            </a:r>
            <a:r>
              <a:rPr lang="en-US" sz="1500" dirty="0" smtClean="0"/>
              <a:t> = -.50, </a:t>
            </a:r>
            <a:r>
              <a:rPr lang="en-US" sz="1500" i="1" dirty="0" err="1" smtClean="0"/>
              <a:t>p</a:t>
            </a:r>
            <a:r>
              <a:rPr lang="en-US" sz="1500" dirty="0" smtClean="0"/>
              <a:t> = .34</a:t>
            </a:r>
          </a:p>
          <a:p>
            <a:r>
              <a:rPr lang="en-US" sz="1500" dirty="0" smtClean="0"/>
              <a:t>Tutor </a:t>
            </a:r>
            <a:r>
              <a:rPr lang="en-US" sz="1500" dirty="0" err="1" smtClean="0"/>
              <a:t>x</a:t>
            </a:r>
            <a:r>
              <a:rPr lang="en-US" sz="1500" dirty="0" smtClean="0"/>
              <a:t> Pre-Test </a:t>
            </a:r>
            <a:r>
              <a:rPr lang="en-US" sz="1500" dirty="0" err="1" smtClean="0"/>
              <a:t>β</a:t>
            </a:r>
            <a:r>
              <a:rPr lang="en-US" sz="1500" dirty="0" smtClean="0"/>
              <a:t> = -1.16, </a:t>
            </a:r>
            <a:r>
              <a:rPr lang="en-US" sz="1500" i="1" dirty="0" err="1" smtClean="0"/>
              <a:t>p</a:t>
            </a:r>
            <a:r>
              <a:rPr lang="en-US" sz="1500" dirty="0" smtClean="0"/>
              <a:t> = .124</a:t>
            </a:r>
            <a:endParaRPr lang="en-US" sz="15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687AC-8F8B-964E-9CEE-6699E62AB998}" type="slidenum">
              <a:rPr lang="en-US" smtClean="0"/>
              <a:pPr/>
              <a:t>30</a:t>
            </a:fld>
            <a:endParaRPr lang="en-US"/>
          </a:p>
        </p:txBody>
      </p:sp>
      <p:pic>
        <p:nvPicPr>
          <p:cNvPr id="5" name="Picture 4" descr="mcACC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7594" y="-86456"/>
            <a:ext cx="6976846" cy="697684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43654" y="3777012"/>
            <a:ext cx="2893883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/>
              <a:t>Coefficients (binomial logistic):</a:t>
            </a:r>
          </a:p>
          <a:p>
            <a:endParaRPr lang="en-US" sz="1500" dirty="0" smtClean="0"/>
          </a:p>
          <a:p>
            <a:r>
              <a:rPr lang="en-US" sz="1500" b="1" dirty="0" smtClean="0"/>
              <a:t>Pre-Test  </a:t>
            </a:r>
            <a:r>
              <a:rPr lang="en-US" sz="1500" b="1" dirty="0" err="1" smtClean="0"/>
              <a:t>β</a:t>
            </a:r>
            <a:r>
              <a:rPr lang="en-US" sz="1500" b="1" dirty="0" smtClean="0"/>
              <a:t> = -0.31,  </a:t>
            </a:r>
            <a:r>
              <a:rPr lang="en-US" sz="1500" b="1" i="1" dirty="0" err="1" smtClean="0"/>
              <a:t>p</a:t>
            </a:r>
            <a:r>
              <a:rPr lang="en-US" sz="1500" b="1" dirty="0" smtClean="0"/>
              <a:t> = .03</a:t>
            </a:r>
          </a:p>
          <a:p>
            <a:r>
              <a:rPr lang="en-US" sz="1500" dirty="0" smtClean="0"/>
              <a:t>Tutor Training </a:t>
            </a:r>
            <a:r>
              <a:rPr lang="en-US" sz="1500" dirty="0" err="1" smtClean="0"/>
              <a:t>β</a:t>
            </a:r>
            <a:r>
              <a:rPr lang="en-US" sz="1500" dirty="0" smtClean="0"/>
              <a:t> = 0.13, </a:t>
            </a:r>
            <a:r>
              <a:rPr lang="en-US" sz="1500" i="1" dirty="0" err="1" smtClean="0"/>
              <a:t>p</a:t>
            </a:r>
            <a:r>
              <a:rPr lang="en-US" sz="1500" dirty="0" smtClean="0"/>
              <a:t> = .39</a:t>
            </a:r>
          </a:p>
          <a:p>
            <a:r>
              <a:rPr lang="en-US" sz="1500" dirty="0" smtClean="0"/>
              <a:t>Tutor </a:t>
            </a:r>
            <a:r>
              <a:rPr lang="en-US" sz="1500" dirty="0" err="1" smtClean="0"/>
              <a:t>x</a:t>
            </a:r>
            <a:r>
              <a:rPr lang="en-US" sz="1500" dirty="0" smtClean="0"/>
              <a:t> Pre-Test </a:t>
            </a:r>
            <a:r>
              <a:rPr lang="en-US" sz="1500" dirty="0" err="1" smtClean="0"/>
              <a:t>β</a:t>
            </a:r>
            <a:r>
              <a:rPr lang="en-US" sz="1500" dirty="0" smtClean="0"/>
              <a:t> = -.17, </a:t>
            </a:r>
            <a:r>
              <a:rPr lang="en-US" sz="1500" i="1" dirty="0" err="1" smtClean="0"/>
              <a:t>p</a:t>
            </a:r>
            <a:r>
              <a:rPr lang="en-US" sz="1500" dirty="0" smtClean="0"/>
              <a:t> = .39</a:t>
            </a:r>
            <a:endParaRPr lang="en-US" sz="15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687AC-8F8B-964E-9CEE-6699E62AB998}" type="slidenum">
              <a:rPr lang="en-US" smtClean="0"/>
              <a:pPr/>
              <a:t>31</a:t>
            </a:fld>
            <a:endParaRPr lang="en-US"/>
          </a:p>
        </p:txBody>
      </p:sp>
      <p:pic>
        <p:nvPicPr>
          <p:cNvPr id="5" name="Picture 4" descr="mcLAT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100" y="-178240"/>
            <a:ext cx="7210851" cy="721085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544768" y="4288861"/>
            <a:ext cx="316951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/>
              <a:t>Coefficients (linear):</a:t>
            </a:r>
          </a:p>
          <a:p>
            <a:endParaRPr lang="en-US" sz="1500" dirty="0" smtClean="0"/>
          </a:p>
          <a:p>
            <a:r>
              <a:rPr lang="en-US" sz="1500" b="1" dirty="0" smtClean="0"/>
              <a:t>Pre-Test  </a:t>
            </a:r>
            <a:r>
              <a:rPr lang="en-US" sz="1500" b="1" dirty="0" err="1" smtClean="0"/>
              <a:t>β</a:t>
            </a:r>
            <a:r>
              <a:rPr lang="en-US" sz="1500" b="1" dirty="0" smtClean="0"/>
              <a:t> = 8.99,  </a:t>
            </a:r>
            <a:r>
              <a:rPr lang="en-US" sz="1500" b="1" i="1" dirty="0" err="1" smtClean="0"/>
              <a:t>p</a:t>
            </a:r>
            <a:r>
              <a:rPr lang="en-US" sz="1500" b="1" dirty="0" smtClean="0"/>
              <a:t> &lt; .0001</a:t>
            </a:r>
          </a:p>
          <a:p>
            <a:r>
              <a:rPr lang="en-US" sz="1500" dirty="0" smtClean="0"/>
              <a:t>Tutor Training </a:t>
            </a:r>
            <a:r>
              <a:rPr lang="en-US" sz="1500" dirty="0" err="1" smtClean="0"/>
              <a:t>β</a:t>
            </a:r>
            <a:r>
              <a:rPr lang="en-US" sz="1500" dirty="0" smtClean="0"/>
              <a:t> = 1.36, </a:t>
            </a:r>
            <a:r>
              <a:rPr lang="en-US" sz="1500" i="1" dirty="0" err="1" smtClean="0"/>
              <a:t>p</a:t>
            </a:r>
            <a:r>
              <a:rPr lang="en-US" sz="1500" dirty="0" smtClean="0"/>
              <a:t> = .14</a:t>
            </a:r>
          </a:p>
          <a:p>
            <a:r>
              <a:rPr lang="en-US" sz="1500" dirty="0" smtClean="0"/>
              <a:t>Tutor </a:t>
            </a:r>
            <a:r>
              <a:rPr lang="en-US" sz="1500" dirty="0" err="1" smtClean="0"/>
              <a:t>x</a:t>
            </a:r>
            <a:r>
              <a:rPr lang="en-US" sz="1500" dirty="0" smtClean="0"/>
              <a:t> Pre-Test </a:t>
            </a:r>
            <a:r>
              <a:rPr lang="en-US" sz="1500" dirty="0" err="1" smtClean="0"/>
              <a:t>β</a:t>
            </a:r>
            <a:r>
              <a:rPr lang="en-US" sz="1500" dirty="0" smtClean="0"/>
              <a:t> = -.41, </a:t>
            </a:r>
            <a:r>
              <a:rPr lang="en-US" sz="1500" i="1" dirty="0" err="1" smtClean="0"/>
              <a:t>p</a:t>
            </a:r>
            <a:r>
              <a:rPr lang="en-US" sz="1500" dirty="0" smtClean="0"/>
              <a:t> = .75</a:t>
            </a:r>
            <a:endParaRPr lang="en-US" sz="15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Students benefit from </a:t>
            </a:r>
            <a:r>
              <a:rPr lang="en-US" dirty="0" err="1" smtClean="0"/>
              <a:t>bothtypes</a:t>
            </a:r>
            <a:r>
              <a:rPr lang="en-US" dirty="0" smtClean="0"/>
              <a:t> of practice, showing room for improvement in their skill using prepositions.  Both conditions promote </a:t>
            </a:r>
            <a:r>
              <a:rPr lang="en-US" b="1" dirty="0" smtClean="0"/>
              <a:t>internalization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Tutor training led to better performance on tutor post-test </a:t>
            </a:r>
            <a:r>
              <a:rPr lang="en-US" i="1" dirty="0" smtClean="0"/>
              <a:t>and equal performance on the multiple-choice post-test</a:t>
            </a:r>
            <a:r>
              <a:rPr lang="en-US" dirty="0" smtClean="0"/>
              <a:t>.  This is in accord with the role of </a:t>
            </a:r>
            <a:r>
              <a:rPr lang="en-US" b="1" dirty="0" smtClean="0"/>
              <a:t>resonance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Difference between training conditions showed up in accuracy, not latency</a:t>
            </a:r>
          </a:p>
          <a:p>
            <a:pPr lvl="1"/>
            <a:r>
              <a:rPr lang="en-US" dirty="0" smtClean="0"/>
              <a:t>Latency might be reduced at higher levels of proficiency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37248"/>
            <a:ext cx="8229600" cy="1143000"/>
          </a:xfrm>
        </p:spPr>
        <p:txBody>
          <a:bodyPr/>
          <a:lstStyle/>
          <a:p>
            <a:r>
              <a:rPr lang="en-US" dirty="0" smtClean="0"/>
              <a:t>Future Directions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60881"/>
            <a:ext cx="8498584" cy="4525963"/>
          </a:xfrm>
        </p:spPr>
        <p:txBody>
          <a:bodyPr>
            <a:normAutofit fontScale="92500" lnSpcReduction="20000"/>
          </a:bodyPr>
          <a:lstStyle/>
          <a:p>
            <a:pPr marL="274320" lvl="1" indent="-274320">
              <a:buClr>
                <a:schemeClr val="accent3"/>
              </a:buClr>
              <a:buSzPct val="95000"/>
            </a:pPr>
            <a:r>
              <a:rPr lang="en-US" dirty="0" smtClean="0"/>
              <a:t>Additional comparison conditions - </a:t>
            </a:r>
            <a:r>
              <a:rPr lang="en-US" b="1" dirty="0" smtClean="0"/>
              <a:t>Suggestions encouraged!</a:t>
            </a:r>
            <a:endParaRPr lang="en-US" dirty="0" smtClean="0"/>
          </a:p>
          <a:p>
            <a:pPr lvl="1"/>
            <a:r>
              <a:rPr lang="en-US" dirty="0" smtClean="0"/>
              <a:t>4 vs. 1 sentence</a:t>
            </a:r>
          </a:p>
          <a:p>
            <a:pPr lvl="1"/>
            <a:r>
              <a:rPr lang="en-US" dirty="0" smtClean="0"/>
              <a:t>Time pressure in reading and enacting instructions </a:t>
            </a:r>
          </a:p>
          <a:p>
            <a:r>
              <a:rPr lang="en-US" dirty="0" smtClean="0"/>
              <a:t>Targeting cross-linguistic mismatches </a:t>
            </a:r>
          </a:p>
          <a:p>
            <a:pPr>
              <a:buNone/>
            </a:pPr>
            <a:r>
              <a:rPr lang="en-US" dirty="0" smtClean="0"/>
              <a:t>	(e.g., </a:t>
            </a:r>
            <a:r>
              <a:rPr lang="en-US" i="1" dirty="0" smtClean="0"/>
              <a:t>en</a:t>
            </a:r>
            <a:r>
              <a:rPr lang="en-US" dirty="0" smtClean="0"/>
              <a:t> </a:t>
            </a:r>
            <a:r>
              <a:rPr lang="en-US" dirty="0" err="1" smtClean="0">
                <a:sym typeface="Wingdings"/>
              </a:rPr>
              <a:t></a:t>
            </a:r>
            <a:r>
              <a:rPr lang="en-US" dirty="0" smtClean="0">
                <a:sym typeface="Wingdings"/>
              </a:rPr>
              <a:t> in &amp; on)</a:t>
            </a:r>
            <a:endParaRPr lang="en-US" dirty="0" smtClean="0"/>
          </a:p>
          <a:p>
            <a:r>
              <a:rPr lang="en-US" dirty="0" smtClean="0"/>
              <a:t>Related Linguistic Phenomena:</a:t>
            </a:r>
          </a:p>
          <a:p>
            <a:pPr lvl="1"/>
            <a:r>
              <a:rPr lang="en-US" dirty="0" smtClean="0"/>
              <a:t>Path descriptions (e.g., “through the door”)</a:t>
            </a:r>
          </a:p>
          <a:p>
            <a:pPr lvl="1"/>
            <a:r>
              <a:rPr lang="en-US" dirty="0" smtClean="0"/>
              <a:t>Agents (e.g., “Make Bob put…”)</a:t>
            </a:r>
          </a:p>
          <a:p>
            <a:pPr lvl="2"/>
            <a:r>
              <a:rPr lang="en-US" dirty="0" smtClean="0"/>
              <a:t>Compare egocentric perspective with forced perspective-taking</a:t>
            </a:r>
          </a:p>
          <a:p>
            <a:pPr lvl="1"/>
            <a:r>
              <a:rPr lang="en-US" dirty="0" smtClean="0"/>
              <a:t>Manner (e.g., “run” versus “walk”)</a:t>
            </a:r>
          </a:p>
          <a:p>
            <a:r>
              <a:rPr lang="en-US" dirty="0" smtClean="0"/>
              <a:t>More languages</a:t>
            </a:r>
          </a:p>
          <a:p>
            <a:r>
              <a:rPr lang="en-US" dirty="0" smtClean="0"/>
              <a:t>Learner modeling and adaptation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687AC-8F8B-964E-9CEE-6699E62AB998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31970"/>
            <a:ext cx="8229600" cy="1143000"/>
          </a:xfrm>
        </p:spPr>
        <p:txBody>
          <a:bodyPr/>
          <a:lstStyle/>
          <a:p>
            <a:r>
              <a:rPr lang="en-US" dirty="0" smtClean="0"/>
              <a:t>Thanks!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74970"/>
            <a:ext cx="8229600" cy="438912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Vincent </a:t>
            </a:r>
            <a:r>
              <a:rPr lang="en-US" dirty="0" err="1" smtClean="0"/>
              <a:t>Aleven</a:t>
            </a:r>
            <a:endParaRPr lang="en-US" dirty="0" smtClean="0"/>
          </a:p>
          <a:p>
            <a:r>
              <a:rPr lang="en-US" dirty="0" smtClean="0"/>
              <a:t>Art </a:t>
            </a:r>
            <a:r>
              <a:rPr lang="en-US" dirty="0" err="1" smtClean="0"/>
              <a:t>Glenberg</a:t>
            </a:r>
            <a:endParaRPr lang="en-US" dirty="0" smtClean="0"/>
          </a:p>
          <a:p>
            <a:r>
              <a:rPr lang="en-US" dirty="0" smtClean="0"/>
              <a:t>John Kowalski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sz="1900" dirty="0" smtClean="0"/>
              <a:t>This work was supported in part by a Graduate Training Grant awarded to Carnegie Mellon University by the Department of Education (#R305B040063)</a:t>
            </a:r>
          </a:p>
          <a:p>
            <a:pPr>
              <a:buNone/>
            </a:pPr>
            <a:endParaRPr lang="en-US" sz="1900" dirty="0" smtClean="0"/>
          </a:p>
          <a:p>
            <a:pPr>
              <a:buNone/>
            </a:pPr>
            <a:r>
              <a:rPr lang="en-US" sz="1900" dirty="0" smtClean="0"/>
              <a:t>Partly funded by NSF award SBE-0354420</a:t>
            </a:r>
          </a:p>
          <a:p>
            <a:endParaRPr lang="en-US" sz="19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687AC-8F8B-964E-9CEE-6699E62AB998}" type="slidenum">
              <a:rPr lang="en-US" smtClean="0"/>
              <a:pPr/>
              <a:t>34</a:t>
            </a:fld>
            <a:endParaRPr lang="en-US"/>
          </a:p>
        </p:txBody>
      </p:sp>
      <p:pic>
        <p:nvPicPr>
          <p:cNvPr id="5" name="Picture 1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87287" y="5229561"/>
            <a:ext cx="1513978" cy="1491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Group 19"/>
          <p:cNvGrpSpPr>
            <a:grpSpLocks/>
          </p:cNvGrpSpPr>
          <p:nvPr/>
        </p:nvGrpSpPr>
        <p:grpSpPr bwMode="auto">
          <a:xfrm>
            <a:off x="216571" y="5788152"/>
            <a:ext cx="7416798" cy="1644650"/>
            <a:chOff x="18101069" y="33223200"/>
            <a:chExt cx="20760791" cy="4794844"/>
          </a:xfrm>
        </p:grpSpPr>
        <p:grpSp>
          <p:nvGrpSpPr>
            <p:cNvPr id="7" name="Group 11"/>
            <p:cNvGrpSpPr>
              <a:grpSpLocks/>
            </p:cNvGrpSpPr>
            <p:nvPr/>
          </p:nvGrpSpPr>
          <p:grpSpPr bwMode="auto">
            <a:xfrm>
              <a:off x="18437135" y="33223200"/>
              <a:ext cx="12500065" cy="2764690"/>
              <a:chOff x="685800" y="34166174"/>
              <a:chExt cx="15029910" cy="3324226"/>
            </a:xfrm>
          </p:grpSpPr>
          <p:pic>
            <p:nvPicPr>
              <p:cNvPr id="9" name="Picture 167" descr="LearnLabLogo_hires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 rot="-5400000">
                <a:off x="7468123" y="29242813"/>
                <a:ext cx="3324225" cy="131709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" name="Picture 135" descr="sealgraphic"/>
              <p:cNvPicPr>
                <a:picLocks noChangeAspect="1" noChangeArrowheads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685800" y="36004500"/>
                <a:ext cx="1524000" cy="14859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" name="Picture 152" descr="pitt_bluegold_seal7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744538" y="34166175"/>
                <a:ext cx="1389062" cy="14192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8" name="Rectangle 15"/>
            <p:cNvSpPr>
              <a:spLocks noChangeArrowheads="1"/>
            </p:cNvSpPr>
            <p:nvPr/>
          </p:nvSpPr>
          <p:spPr bwMode="auto">
            <a:xfrm>
              <a:off x="18101069" y="36118795"/>
              <a:ext cx="20760791" cy="18992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endParaRPr lang="en-US" sz="4800" dirty="0">
                <a:solidFill>
                  <a:schemeClr val="tx2"/>
                </a:solidFill>
                <a:latin typeface="Calibri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r>
              <a:rPr lang="en-US" dirty="0" smtClean="0"/>
              <a:t>Narrative Post-Test</a:t>
            </a:r>
            <a:endParaRPr lang="en-US" dirty="0"/>
          </a:p>
        </p:txBody>
      </p:sp>
      <p:pic>
        <p:nvPicPr>
          <p:cNvPr id="5" name="Content Placeholder 4" descr="DOC001-9.PDF"/>
          <p:cNvPicPr>
            <a:picLocks noGrp="1" noChangeAspect="1"/>
          </p:cNvPicPr>
          <p:nvPr>
            <p:ph idx="1"/>
          </p:nvPr>
        </p:nvPicPr>
        <p:blipFill>
          <a:blip r:embed="rId2"/>
          <a:srcRect l="-71315" r="-71315"/>
          <a:stretch>
            <a:fillRect/>
          </a:stretch>
        </p:blipFill>
        <p:spPr>
          <a:xfrm>
            <a:off x="-1371600" y="1524000"/>
            <a:ext cx="11610975" cy="619252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ECA3E-6B93-4110-A17A-BA8AD18381C5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DOC001-9.PDF"/>
          <p:cNvPicPr>
            <a:picLocks noGrp="1" noChangeAspect="1"/>
          </p:cNvPicPr>
          <p:nvPr>
            <p:ph idx="1"/>
          </p:nvPr>
        </p:nvPicPr>
        <p:blipFill>
          <a:blip r:embed="rId2"/>
          <a:srcRect l="-71315" r="-71315"/>
          <a:stretch>
            <a:fillRect/>
          </a:stretch>
        </p:blipFill>
        <p:spPr>
          <a:xfrm>
            <a:off x="-1600200" y="797560"/>
            <a:ext cx="11506200" cy="613664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ECA3E-6B93-4110-A17A-BA8AD18381C5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 Baseline Accuracy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Simple ANOVA with all participants is noisy</a:t>
            </a:r>
          </a:p>
          <a:p>
            <a:pPr lvl="1">
              <a:buNone/>
            </a:pPr>
            <a:endParaRPr lang="en-US" dirty="0" smtClean="0"/>
          </a:p>
          <a:p>
            <a:r>
              <a:rPr lang="en-US" dirty="0" smtClean="0"/>
              <a:t>Remove </a:t>
            </a:r>
            <a:r>
              <a:rPr lang="en-US" b="1" dirty="0" smtClean="0"/>
              <a:t>9</a:t>
            </a:r>
            <a:r>
              <a:rPr lang="en-US" dirty="0" smtClean="0"/>
              <a:t> participants with &gt; 90% multiple-choice pre-test, then run ANOVA (new N = 21)</a:t>
            </a:r>
          </a:p>
          <a:p>
            <a:pPr lvl="1"/>
            <a:r>
              <a:rPr lang="en-US" dirty="0" smtClean="0"/>
              <a:t>New mean pre-test MC accuracy: .54 (</a:t>
            </a:r>
            <a:r>
              <a:rPr lang="en-US" i="1" dirty="0" smtClean="0"/>
              <a:t>SD</a:t>
            </a:r>
            <a:r>
              <a:rPr lang="en-US" dirty="0" smtClean="0"/>
              <a:t> = .21)</a:t>
            </a:r>
          </a:p>
          <a:p>
            <a:endParaRPr lang="en-US" dirty="0" smtClean="0"/>
          </a:p>
          <a:p>
            <a:r>
              <a:rPr lang="en-US" dirty="0" smtClean="0"/>
              <a:t>Now ANOVA shows tutor training advantage for </a:t>
            </a:r>
            <a:r>
              <a:rPr lang="en-US" b="1" dirty="0" smtClean="0"/>
              <a:t>accuracy </a:t>
            </a:r>
            <a:r>
              <a:rPr lang="en-US" dirty="0" smtClean="0"/>
              <a:t>on tutor tests: </a:t>
            </a:r>
            <a:r>
              <a:rPr lang="en-US" i="1" dirty="0" smtClean="0"/>
              <a:t>F</a:t>
            </a:r>
            <a:r>
              <a:rPr lang="en-US" dirty="0" smtClean="0"/>
              <a:t> (1, 19) = 5.34, </a:t>
            </a:r>
            <a:r>
              <a:rPr lang="en-US" i="1" dirty="0" err="1" smtClean="0"/>
              <a:t>p</a:t>
            </a:r>
            <a:r>
              <a:rPr lang="en-US" dirty="0" smtClean="0"/>
              <a:t> = .032</a:t>
            </a:r>
          </a:p>
          <a:p>
            <a:pPr lvl="1"/>
            <a:r>
              <a:rPr lang="en-US" dirty="0" smtClean="0"/>
              <a:t>All 4 ANOVAs (latency &amp; accuracy for MC and tutor tests) show </a:t>
            </a:r>
            <a:r>
              <a:rPr lang="en-US" b="1" dirty="0" smtClean="0"/>
              <a:t>improvement over time</a:t>
            </a:r>
            <a:r>
              <a:rPr lang="en-US" dirty="0" smtClean="0"/>
              <a:t>: smallest </a:t>
            </a:r>
            <a:r>
              <a:rPr lang="en-US" i="1" dirty="0" smtClean="0"/>
              <a:t>F</a:t>
            </a:r>
            <a:r>
              <a:rPr lang="en-US" dirty="0" smtClean="0"/>
              <a:t>(1,19) = 13.72, </a:t>
            </a:r>
            <a:r>
              <a:rPr lang="en-US" i="1" dirty="0" err="1" smtClean="0"/>
              <a:t>p</a:t>
            </a:r>
            <a:r>
              <a:rPr lang="en-US" dirty="0" smtClean="0"/>
              <a:t> = .002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687AC-8F8B-964E-9CEE-6699E62AB998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ＭＳ Ｐ明朝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Flow.thmx</Template>
  <TotalTime>1528</TotalTime>
  <Words>1482</Words>
  <Application>Microsoft Macintosh PowerPoint</Application>
  <PresentationFormat>On-screen Show (4:3)</PresentationFormat>
  <Paragraphs>326</Paragraphs>
  <Slides>37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2" baseType="lpstr">
      <vt:lpstr>Calibri</vt:lpstr>
      <vt:lpstr>Constantia</vt:lpstr>
      <vt:lpstr>Wingdings</vt:lpstr>
      <vt:lpstr>Wingdings 2</vt:lpstr>
      <vt:lpstr>Flow</vt:lpstr>
      <vt:lpstr>A virtual world for promoting embodied representations of second language spatial terms</vt:lpstr>
      <vt:lpstr>L2 Learning and embodiment </vt:lpstr>
      <vt:lpstr>Total Physical Response (Asher, 1977)</vt:lpstr>
      <vt:lpstr>Gesture-speech linkages</vt:lpstr>
      <vt:lpstr>Mental models</vt:lpstr>
      <vt:lpstr>Acting Out</vt:lpstr>
      <vt:lpstr>Virtual reality</vt:lpstr>
      <vt:lpstr>Unified Competition Model:</vt:lpstr>
      <vt:lpstr>Why Spatial Prepositions?</vt:lpstr>
      <vt:lpstr>Mismatches (from Regier, 1995)</vt:lpstr>
      <vt:lpstr>Alignment Between Spanish &amp; English Prepositions</vt:lpstr>
      <vt:lpstr>Prepositions Practiced</vt:lpstr>
      <vt:lpstr>Specific Aims</vt:lpstr>
      <vt:lpstr>Tutor Trial Framework</vt:lpstr>
      <vt:lpstr>Moveable Items         Fixed Items</vt:lpstr>
      <vt:lpstr>PowerPoint Presentation</vt:lpstr>
      <vt:lpstr>Task Generation</vt:lpstr>
      <vt:lpstr>Spanish Constructions</vt:lpstr>
      <vt:lpstr>PowerPoint Presentation</vt:lpstr>
      <vt:lpstr>Usability Pilot</vt:lpstr>
      <vt:lpstr>Lessons from the Pilot</vt:lpstr>
      <vt:lpstr>Study 2: Two Task Types</vt:lpstr>
      <vt:lpstr>Study Design</vt:lpstr>
      <vt:lpstr>Results</vt:lpstr>
      <vt:lpstr>Descriptive Statistics</vt:lpstr>
      <vt:lpstr>Source Prepositions</vt:lpstr>
      <vt:lpstr>Target Prepositions </vt:lpstr>
      <vt:lpstr>PowerPoint Presentation</vt:lpstr>
      <vt:lpstr>PowerPoint Presentation</vt:lpstr>
      <vt:lpstr>PowerPoint Presentation</vt:lpstr>
      <vt:lpstr>PowerPoint Presentation</vt:lpstr>
      <vt:lpstr>Conclusions</vt:lpstr>
      <vt:lpstr>Future Directions</vt:lpstr>
      <vt:lpstr>Thanks!</vt:lpstr>
      <vt:lpstr>Narrative Post-Test</vt:lpstr>
      <vt:lpstr>PowerPoint Presentation</vt:lpstr>
      <vt:lpstr>High Baseline Accuracy</vt:lpstr>
    </vt:vector>
  </TitlesOfParts>
  <Company>Carnegie Mellon University</Company>
  <LinksUpToDate>false</LinksUpToDate>
  <SharedDoc>false</SharedDoc>
  <HyperlinksChanged>false</HyperlinksChanged>
  <AppVersion>15.0030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virtual world for promoting embodied representations of second language spatial terms</dc:title>
  <dc:creator>Nora Presson</dc:creator>
  <cp:lastModifiedBy>macw</cp:lastModifiedBy>
  <cp:revision>80</cp:revision>
  <dcterms:created xsi:type="dcterms:W3CDTF">2010-10-16T21:19:27Z</dcterms:created>
  <dcterms:modified xsi:type="dcterms:W3CDTF">2017-01-15T14:32:59Z</dcterms:modified>
</cp:coreProperties>
</file>