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Playfair Displ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B596561-AD45-4CA3-946A-DD63BD11B2D2}">
  <a:tblStyle styleId="{FB596561-AD45-4CA3-946A-DD63BD11B2D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69D5210-C745-42E8-A19F-BB47DA1A8007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Italic.fntdata"/><Relationship Id="rId11" Type="http://schemas.openxmlformats.org/officeDocument/2006/relationships/slide" Target="slides/slide5.xml"/><Relationship Id="rId22" Type="http://schemas.openxmlformats.org/officeDocument/2006/relationships/font" Target="fonts/Lato-bold.fntdata"/><Relationship Id="rId10" Type="http://schemas.openxmlformats.org/officeDocument/2006/relationships/slide" Target="slides/slide4.xml"/><Relationship Id="rId21" Type="http://schemas.openxmlformats.org/officeDocument/2006/relationships/font" Target="fonts/Lato-regular.fntdata"/><Relationship Id="rId13" Type="http://schemas.openxmlformats.org/officeDocument/2006/relationships/slide" Target="slides/slide7.xml"/><Relationship Id="rId24" Type="http://schemas.openxmlformats.org/officeDocument/2006/relationships/font" Target="fonts/Lato-boldItalic.fntdata"/><Relationship Id="rId12" Type="http://schemas.openxmlformats.org/officeDocument/2006/relationships/slide" Target="slides/slide6.xml"/><Relationship Id="rId23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layfairDisplay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PlayfairDisplay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PlayfairDisplay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ca9e8290e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ca9e8290e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a9e8290e0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a9e8290e0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ca9e8290e0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ca9e8290e0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a9e8290e0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ca9e8290e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a9e8290e0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ca9e8290e0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a9e8290e0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ca9e8290e0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a9e8290e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ca9e8290e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a9e8290e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ca9e8290e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ca9e8290e0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ca9e8290e0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Cultural Structure of the American First Date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Yiyao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Domain: “First Date Behavior”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components: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Initiation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date itself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Payment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Physical interaction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Post-date communication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6150" y="1629275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Rules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 invitation must be framed in a manner appropriate to the social distance between participants.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Escalation of intimacy must not exceed reciprocal signaling.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Personal information is disclosed in culturally ordered increments.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Financial responsibility is assigned according to perceived relational structure.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Post-date communication must signal calibrated interest through timing.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Direct rejection must be minimized to preserve social harmony.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Decision Tree Example: Who Pays?</a:t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846375" y="1523675"/>
            <a:ext cx="1112400" cy="80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Was this initiated by you?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7191250" y="3543700"/>
            <a:ext cx="1112400" cy="626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You pay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7253475" y="1619975"/>
            <a:ext cx="1112400" cy="626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They pay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2688550" y="1572575"/>
            <a:ext cx="1334700" cy="711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Is this framed as egalitarian?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2755150" y="2899175"/>
            <a:ext cx="1201500" cy="58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Split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84" name="Google Shape;84;p16"/>
          <p:cNvCxnSpPr>
            <a:stCxn id="79" idx="2"/>
            <a:endCxn id="80" idx="1"/>
          </p:cNvCxnSpPr>
          <p:nvPr/>
        </p:nvCxnSpPr>
        <p:spPr>
          <a:xfrm flipH="1" rot="-5400000">
            <a:off x="3535275" y="200675"/>
            <a:ext cx="1523400" cy="57888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6"/>
          <p:cNvCxnSpPr>
            <a:stCxn id="79" idx="3"/>
            <a:endCxn id="82" idx="1"/>
          </p:cNvCxnSpPr>
          <p:nvPr/>
        </p:nvCxnSpPr>
        <p:spPr>
          <a:xfrm>
            <a:off x="1958775" y="1928525"/>
            <a:ext cx="729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" name="Google Shape;86;p16"/>
          <p:cNvSpPr txBox="1"/>
          <p:nvPr/>
        </p:nvSpPr>
        <p:spPr>
          <a:xfrm>
            <a:off x="2163400" y="1799525"/>
            <a:ext cx="356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No</a:t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3081100" y="3727700"/>
            <a:ext cx="356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Yes</a:t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3177850" y="2498375"/>
            <a:ext cx="356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Yes</a:t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4628350" y="1577075"/>
            <a:ext cx="1530600" cy="711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Do you identify as the more dominant party?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0" name="Google Shape;90;p16"/>
          <p:cNvCxnSpPr>
            <a:stCxn id="82" idx="3"/>
            <a:endCxn id="89" idx="1"/>
          </p:cNvCxnSpPr>
          <p:nvPr/>
        </p:nvCxnSpPr>
        <p:spPr>
          <a:xfrm>
            <a:off x="4023250" y="1928525"/>
            <a:ext cx="605100" cy="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1" name="Google Shape;91;p16"/>
          <p:cNvSpPr txBox="1"/>
          <p:nvPr/>
        </p:nvSpPr>
        <p:spPr>
          <a:xfrm>
            <a:off x="4051600" y="1814650"/>
            <a:ext cx="5484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No</a:t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2" name="Google Shape;92;p16"/>
          <p:cNvCxnSpPr>
            <a:stCxn id="89" idx="2"/>
            <a:endCxn id="80" idx="1"/>
          </p:cNvCxnSpPr>
          <p:nvPr/>
        </p:nvCxnSpPr>
        <p:spPr>
          <a:xfrm flipH="1" rot="-5400000">
            <a:off x="5508550" y="2174075"/>
            <a:ext cx="1567800" cy="17976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3" name="Google Shape;93;p16"/>
          <p:cNvSpPr txBox="1"/>
          <p:nvPr/>
        </p:nvSpPr>
        <p:spPr>
          <a:xfrm>
            <a:off x="5271325" y="2569625"/>
            <a:ext cx="356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Yes</a:t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4" name="Google Shape;94;p16"/>
          <p:cNvCxnSpPr>
            <a:stCxn id="82" idx="2"/>
            <a:endCxn id="83" idx="0"/>
          </p:cNvCxnSpPr>
          <p:nvPr/>
        </p:nvCxnSpPr>
        <p:spPr>
          <a:xfrm>
            <a:off x="3355900" y="2284475"/>
            <a:ext cx="0" cy="61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" name="Google Shape;95;p16"/>
          <p:cNvCxnSpPr>
            <a:stCxn id="89" idx="3"/>
            <a:endCxn id="81" idx="1"/>
          </p:cNvCxnSpPr>
          <p:nvPr/>
        </p:nvCxnSpPr>
        <p:spPr>
          <a:xfrm>
            <a:off x="6158950" y="1933025"/>
            <a:ext cx="109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" name="Google Shape;96;p16"/>
          <p:cNvSpPr txBox="1"/>
          <p:nvPr/>
        </p:nvSpPr>
        <p:spPr>
          <a:xfrm>
            <a:off x="6578325" y="1746125"/>
            <a:ext cx="356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No</a:t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Cognitive Map</a:t>
            </a:r>
            <a:endParaRPr/>
          </a:p>
        </p:txBody>
      </p:sp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date participants navigate: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Space (restaurant, coffee shop, bar)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Time (how long to stay)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Physical proximity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Emotional disclosure levels</a:t>
            </a:r>
            <a:endParaRPr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400" y="1448525"/>
            <a:ext cx="4047475" cy="269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Plan </a:t>
            </a:r>
            <a:endParaRPr/>
          </a:p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b="1" lang="en" sz="1285"/>
              <a:t>Goal:</a:t>
            </a:r>
            <a:endParaRPr b="1" sz="128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lang="en" sz="1285"/>
              <a:t>Secure second date / evaluate compatibility</a:t>
            </a:r>
            <a:endParaRPr sz="128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b="1" lang="en" sz="1285"/>
              <a:t>Conditions:</a:t>
            </a:r>
            <a:endParaRPr b="1" sz="128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lang="en" sz="1285"/>
              <a:t>Mutual interest?</a:t>
            </a:r>
            <a:endParaRPr sz="128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lang="en" sz="1285"/>
              <a:t>Safety?</a:t>
            </a:r>
            <a:endParaRPr sz="128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358"/>
              <a:buNone/>
            </a:pPr>
            <a:r>
              <a:rPr lang="en" sz="1285"/>
              <a:t>Attraction?</a:t>
            </a:r>
            <a:endParaRPr sz="128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358"/>
              <a:buNone/>
            </a:pPr>
            <a:r>
              <a:t/>
            </a:r>
            <a:endParaRPr sz="1285"/>
          </a:p>
        </p:txBody>
      </p:sp>
      <p:sp>
        <p:nvSpPr>
          <p:cNvPr id="110" name="Google Shape;110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Techniques: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Self-presentation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Humor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Strategic vulnerability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Controlled physical touch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Conditions for Selection: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partner reciprocates → escalate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partner withdraws → reduce intensity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Navigation under the Big Bird Model</a:t>
            </a:r>
            <a:endParaRPr/>
          </a:p>
        </p:txBody>
      </p:sp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Date as Cultural Dead Reckoning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Initial Course: framed intention (casual, serious, exploratory)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Maintaining Course: track micro-signals such as  tone, reciprocity, proximity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Currents: anxiety, norms, gender roles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Reefs: topic pivots, environment choice, exit strategies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Homing In: mutual escalation → second date</a:t>
            </a:r>
            <a:endParaRPr/>
          </a:p>
        </p:txBody>
      </p:sp>
      <p:sp>
        <p:nvSpPr>
          <p:cNvPr id="117" name="Google Shape;117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Puluwat Navigation Model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Set initial course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Maintain direction en route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Correct for drift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 conservative safeguards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Home in once close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 Grid Example</a:t>
            </a:r>
            <a:endParaRPr/>
          </a:p>
        </p:txBody>
      </p:sp>
      <p:graphicFrame>
        <p:nvGraphicFramePr>
          <p:cNvPr id="123" name="Google Shape;123;p20"/>
          <p:cNvGraphicFramePr/>
          <p:nvPr/>
        </p:nvGraphicFramePr>
        <p:xfrm>
          <a:off x="952500" y="200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{FB596561-AD45-4CA3-946A-DD63BD11B2D2}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Behavior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High Interest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Moderate Interest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 Interest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Eye contact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Sustained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Intermittent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Avoidant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Touch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Light touch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Defensive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Text timing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Same day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1–2 days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 message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24" name="Google Shape;124;p20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{B69D5210-C745-42E8-A19F-BB47DA1A8007}</a:tableStyleId>
              </a:tblPr>
              <a:tblGrid>
                <a:gridCol w="19050"/>
              </a:tblGrid>
              <a:tr h="19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25" name="Google Shape;125;p20"/>
          <p:cNvGraphicFramePr/>
          <p:nvPr/>
        </p:nvGraphicFramePr>
        <p:xfrm>
          <a:off x="304800" y="3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{B69D5210-C745-42E8-A19F-BB47DA1A8007}</a:tableStyleId>
              </a:tblPr>
              <a:tblGrid>
                <a:gridCol w="19050"/>
              </a:tblGrid>
              <a:tr h="19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31" name="Google Shape;131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First-date behavior is: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Rule-governed (Spradley)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Map-based (Wallace)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Navigational (Gladwin)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Feature-defined (Hage)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Spradley, J. P. (Foundations of Cultural Knowledge).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Spradley, J. P. (Beating the Drunk Charge).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Wallace, A. F. C. (Driving to Work).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Hage, P. (Münchner Beer Categories).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Gladwin, T. (Navigation under the Big Bird).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ChatGPT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