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0" r:id="rId4"/>
    <p:sldId id="261"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1F42"/>
    <a:srgbClr val="14182F"/>
    <a:srgbClr val="161A3A"/>
    <a:srgbClr val="1F233A"/>
    <a:srgbClr val="151E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05"/>
    <p:restoredTop sz="94673"/>
  </p:normalViewPr>
  <p:slideViewPr>
    <p:cSldViewPr snapToGrid="0">
      <p:cViewPr varScale="1">
        <p:scale>
          <a:sx n="115" d="100"/>
          <a:sy n="115" d="100"/>
        </p:scale>
        <p:origin x="30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D8708-4DE6-83E0-CF25-E212AEAA75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57BDE0-53E0-BE11-C570-74B27D2E94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C8159B-3E91-232C-0CC9-939C752C9D30}"/>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5" name="Footer Placeholder 4">
            <a:extLst>
              <a:ext uri="{FF2B5EF4-FFF2-40B4-BE49-F238E27FC236}">
                <a16:creationId xmlns:a16="http://schemas.microsoft.com/office/drawing/2014/main" id="{79925A0E-B930-5B98-54CF-99DC037D62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86D804-EAC2-25BA-8732-FB26164B4D22}"/>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11325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571D-E479-882A-F0C8-22B0CCCA0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8DB1A2-8EF2-B41C-6A77-A3D656A50C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CCC09-67C8-62D6-C2E7-EE5638FC4DD9}"/>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5" name="Footer Placeholder 4">
            <a:extLst>
              <a:ext uri="{FF2B5EF4-FFF2-40B4-BE49-F238E27FC236}">
                <a16:creationId xmlns:a16="http://schemas.microsoft.com/office/drawing/2014/main" id="{97FCB401-98D3-E0B4-376B-4A7842B0DD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8260C-E26F-3AA3-94C8-AEF3CD99F766}"/>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1241651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272D-F37E-4C3E-048C-7793ADF877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7409A6-DC30-5AE2-2EA3-4C8C27C742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CD152C-B52B-AE67-D76C-ECAD0852DFEF}"/>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5" name="Footer Placeholder 4">
            <a:extLst>
              <a:ext uri="{FF2B5EF4-FFF2-40B4-BE49-F238E27FC236}">
                <a16:creationId xmlns:a16="http://schemas.microsoft.com/office/drawing/2014/main" id="{C28FAF85-4AED-86F8-8E69-3D40CFD2C9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D9A90C-FEA3-50F9-13CE-B2CDD9956DD6}"/>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2136638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E6304-4909-0C7F-0D6F-AE08B60BBB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0D6EEF-5A68-C4B5-B01A-A2FE529459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675214-C5ED-EC87-B4BB-B00579E94C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2E2FAE-1E19-CD5B-127A-0544C2EB95F2}"/>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6" name="Footer Placeholder 5">
            <a:extLst>
              <a:ext uri="{FF2B5EF4-FFF2-40B4-BE49-F238E27FC236}">
                <a16:creationId xmlns:a16="http://schemas.microsoft.com/office/drawing/2014/main" id="{A566E5BD-A889-42B8-E73A-2979C892D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E78065-E013-5403-FB09-614B67F9B95D}"/>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171599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AD15-2BEA-6FD2-12C9-6F4BB0D628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4148A7-6A05-E35C-5683-CD2657A24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8431C0-5A2B-5953-49FB-9BF4FB38D5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E7CB70-9725-9284-1284-32EF0B9DA7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83BCC0-128B-6D7F-2559-1D02B0F374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051561-D453-1727-2393-C262DCFD936E}"/>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8" name="Footer Placeholder 7">
            <a:extLst>
              <a:ext uri="{FF2B5EF4-FFF2-40B4-BE49-F238E27FC236}">
                <a16:creationId xmlns:a16="http://schemas.microsoft.com/office/drawing/2014/main" id="{56B588F7-686D-8D17-44F5-C31734E587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1AAE4D-0637-B5D7-920D-BD1CAD09F701}"/>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2971520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85667-9FE9-DED8-FD1E-6D70121BB2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A3C1BB-DE16-66A9-F340-695879C07D8F}"/>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4" name="Footer Placeholder 3">
            <a:extLst>
              <a:ext uri="{FF2B5EF4-FFF2-40B4-BE49-F238E27FC236}">
                <a16:creationId xmlns:a16="http://schemas.microsoft.com/office/drawing/2014/main" id="{815EF546-88EB-0BFB-AA17-01FA4F0B35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FDC3B2-165A-B4D4-867E-C1DCED0CF564}"/>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52052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FE7CBE-401F-399D-D18C-D6E3E5141262}"/>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3" name="Footer Placeholder 2">
            <a:extLst>
              <a:ext uri="{FF2B5EF4-FFF2-40B4-BE49-F238E27FC236}">
                <a16:creationId xmlns:a16="http://schemas.microsoft.com/office/drawing/2014/main" id="{0837D616-14C7-7C87-2BA8-A7CED5E272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96BB64-0095-5283-8053-DD31A084D0A7}"/>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2045438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B408-59AA-BB49-B88B-C91E5BDE2C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D05B09-EDEB-91D6-368B-8171C0D8CF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BA68B4-2F78-C3A8-7201-E40E38F9C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4A6CCD-7CFD-CE87-F022-531BCE3FB9FD}"/>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6" name="Footer Placeholder 5">
            <a:extLst>
              <a:ext uri="{FF2B5EF4-FFF2-40B4-BE49-F238E27FC236}">
                <a16:creationId xmlns:a16="http://schemas.microsoft.com/office/drawing/2014/main" id="{5449AF63-F5D4-2233-F546-4C701CAA9A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1C41F-E6EF-0ECD-6124-A8CBDD54990C}"/>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2769641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6F7A-B8B5-6002-C7A1-F9C904CD2B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F85A90-A935-E25E-C17F-AEF9CC292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1A26D8-2163-E5C6-16BD-3110FD54D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AA91E9-AFF5-ECDD-E090-7EAEC61220FA}"/>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6" name="Footer Placeholder 5">
            <a:extLst>
              <a:ext uri="{FF2B5EF4-FFF2-40B4-BE49-F238E27FC236}">
                <a16:creationId xmlns:a16="http://schemas.microsoft.com/office/drawing/2014/main" id="{F2EBD2C0-F9A0-6F44-6A06-FD38235EB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6283F-7376-AF80-2A77-130BEC0C7A02}"/>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1681745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92B6A-72E3-319F-C204-9B349C38BA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4DF7D4-DDD6-5E9D-7ADA-C6A44D2554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052AF0-4D82-5A9F-5771-3DA2B8873991}"/>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5" name="Footer Placeholder 4">
            <a:extLst>
              <a:ext uri="{FF2B5EF4-FFF2-40B4-BE49-F238E27FC236}">
                <a16:creationId xmlns:a16="http://schemas.microsoft.com/office/drawing/2014/main" id="{4E10D3FB-4CBD-E772-55A7-0E822F21B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463265-8BB9-D1B8-E419-5CB13F5330D8}"/>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4001245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9ED6F0-6494-24DD-E0AB-6897FB2E04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06D8FA-4C94-C3FC-0931-82EC49DD98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776DE5-6C59-B407-B466-ADE4EBD08A1B}"/>
              </a:ext>
            </a:extLst>
          </p:cNvPr>
          <p:cNvSpPr>
            <a:spLocks noGrp="1"/>
          </p:cNvSpPr>
          <p:nvPr>
            <p:ph type="dt" sz="half" idx="10"/>
          </p:nvPr>
        </p:nvSpPr>
        <p:spPr/>
        <p:txBody>
          <a:bodyPr/>
          <a:lstStyle/>
          <a:p>
            <a:fld id="{5F502228-520C-5C4A-963D-1757A2844CDA}" type="datetimeFigureOut">
              <a:rPr lang="en-US" smtClean="0"/>
              <a:t>2/23/26</a:t>
            </a:fld>
            <a:endParaRPr lang="en-US"/>
          </a:p>
        </p:txBody>
      </p:sp>
      <p:sp>
        <p:nvSpPr>
          <p:cNvPr id="5" name="Footer Placeholder 4">
            <a:extLst>
              <a:ext uri="{FF2B5EF4-FFF2-40B4-BE49-F238E27FC236}">
                <a16:creationId xmlns:a16="http://schemas.microsoft.com/office/drawing/2014/main" id="{0B339DDB-9630-636D-5861-5F369396FD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A597F-1233-C3F3-A997-4F9D5DE5DCBC}"/>
              </a:ext>
            </a:extLst>
          </p:cNvPr>
          <p:cNvSpPr>
            <a:spLocks noGrp="1"/>
          </p:cNvSpPr>
          <p:nvPr>
            <p:ph type="sldNum" sz="quarter" idx="12"/>
          </p:nvPr>
        </p:nvSpPr>
        <p:spPr/>
        <p:txBody>
          <a:bodyPr/>
          <a:lstStyle/>
          <a:p>
            <a:fld id="{80DC9A98-A9A3-F044-9667-D98DC9C0BD9F}" type="slidenum">
              <a:rPr lang="en-US" smtClean="0"/>
              <a:t>‹#›</a:t>
            </a:fld>
            <a:endParaRPr lang="en-US"/>
          </a:p>
        </p:txBody>
      </p:sp>
    </p:spTree>
    <p:extLst>
      <p:ext uri="{BB962C8B-B14F-4D97-AF65-F5344CB8AC3E}">
        <p14:creationId xmlns:p14="http://schemas.microsoft.com/office/powerpoint/2010/main" val="4172546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2A80FF-336E-B84F-EDFB-8ADA09BDD1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DF1645-BF8B-26AD-AA42-CBB397A6CE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48319-7EEE-F6CA-8A96-8C2A80C91F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502228-520C-5C4A-963D-1757A2844CDA}" type="datetimeFigureOut">
              <a:rPr lang="en-US" smtClean="0"/>
              <a:t>2/23/26</a:t>
            </a:fld>
            <a:endParaRPr lang="en-US"/>
          </a:p>
        </p:txBody>
      </p:sp>
      <p:sp>
        <p:nvSpPr>
          <p:cNvPr id="5" name="Footer Placeholder 4">
            <a:extLst>
              <a:ext uri="{FF2B5EF4-FFF2-40B4-BE49-F238E27FC236}">
                <a16:creationId xmlns:a16="http://schemas.microsoft.com/office/drawing/2014/main" id="{668441F1-1CCC-258B-986E-0659A30700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A50EF89-5E92-A7FA-7E04-EBDBDB5005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DC9A98-A9A3-F044-9667-D98DC9C0BD9F}" type="slidenum">
              <a:rPr lang="en-US" smtClean="0"/>
              <a:t>‹#›</a:t>
            </a:fld>
            <a:endParaRPr lang="en-US"/>
          </a:p>
        </p:txBody>
      </p:sp>
    </p:spTree>
    <p:extLst>
      <p:ext uri="{BB962C8B-B14F-4D97-AF65-F5344CB8AC3E}">
        <p14:creationId xmlns:p14="http://schemas.microsoft.com/office/powerpoint/2010/main" val="4088637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371/journal.pone.0086740" TargetMode="External"/><Relationship Id="rId2" Type="http://schemas.openxmlformats.org/officeDocument/2006/relationships/hyperlink" Target="https://doi.org/10.1038/35101588" TargetMode="External"/><Relationship Id="rId1" Type="http://schemas.openxmlformats.org/officeDocument/2006/relationships/slideLayout" Target="../slideLayouts/slideLayout1.xml"/><Relationship Id="rId4" Type="http://schemas.openxmlformats.org/officeDocument/2006/relationships/hyperlink" Target="https://doi.org/10.1016/j.jas.2012.03.03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91F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62D1-83BF-DDEC-6938-380FECB72E97}"/>
              </a:ext>
            </a:extLst>
          </p:cNvPr>
          <p:cNvSpPr>
            <a:spLocks noGrp="1"/>
          </p:cNvSpPr>
          <p:nvPr>
            <p:ph type="ctrTitle"/>
          </p:nvPr>
        </p:nvSpPr>
        <p:spPr>
          <a:xfrm>
            <a:off x="1524000" y="-518062"/>
            <a:ext cx="9144000" cy="2387600"/>
          </a:xfrm>
        </p:spPr>
        <p:txBody>
          <a:bodyPr>
            <a:normAutofit/>
          </a:bodyPr>
          <a:lstStyle/>
          <a:p>
            <a:r>
              <a:rPr lang="en-US" dirty="0">
                <a:solidFill>
                  <a:schemeClr val="bg1"/>
                </a:solidFill>
              </a:rPr>
              <a:t>Egyptian Mummification and Structuralism</a:t>
            </a:r>
          </a:p>
        </p:txBody>
      </p:sp>
      <p:sp>
        <p:nvSpPr>
          <p:cNvPr id="3" name="Subtitle 2">
            <a:extLst>
              <a:ext uri="{FF2B5EF4-FFF2-40B4-BE49-F238E27FC236}">
                <a16:creationId xmlns:a16="http://schemas.microsoft.com/office/drawing/2014/main" id="{97FEC4A5-C2CB-2E44-A63A-5AE42A272E4E}"/>
              </a:ext>
            </a:extLst>
          </p:cNvPr>
          <p:cNvSpPr>
            <a:spLocks noGrp="1"/>
          </p:cNvSpPr>
          <p:nvPr>
            <p:ph type="subTitle" idx="1"/>
          </p:nvPr>
        </p:nvSpPr>
        <p:spPr>
          <a:xfrm>
            <a:off x="1524000" y="6165031"/>
            <a:ext cx="9144000" cy="1655762"/>
          </a:xfrm>
        </p:spPr>
        <p:txBody>
          <a:bodyPr/>
          <a:lstStyle/>
          <a:p>
            <a:r>
              <a:rPr lang="en-US" dirty="0">
                <a:solidFill>
                  <a:schemeClr val="bg1"/>
                </a:solidFill>
              </a:rPr>
              <a:t>Presentation by Solomon Wechter</a:t>
            </a:r>
          </a:p>
        </p:txBody>
      </p:sp>
      <p:pic>
        <p:nvPicPr>
          <p:cNvPr id="1026" name="Picture 2" descr="Mummy History | HISTORY">
            <a:extLst>
              <a:ext uri="{FF2B5EF4-FFF2-40B4-BE49-F238E27FC236}">
                <a16:creationId xmlns:a16="http://schemas.microsoft.com/office/drawing/2014/main" id="{3651C7F4-3300-519D-3D84-2BD28F7CAB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5419" y="1869538"/>
            <a:ext cx="8321162" cy="4160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312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1F42"/>
        </a:solidFill>
        <a:effectLst/>
      </p:bgPr>
    </p:bg>
    <p:spTree>
      <p:nvGrpSpPr>
        <p:cNvPr id="1" name="">
          <a:extLst>
            <a:ext uri="{FF2B5EF4-FFF2-40B4-BE49-F238E27FC236}">
              <a16:creationId xmlns:a16="http://schemas.microsoft.com/office/drawing/2014/main" id="{913E7C22-3D05-46C7-152B-1A8DC9BF6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02369-D496-913B-B334-9FF2B364D12C}"/>
              </a:ext>
            </a:extLst>
          </p:cNvPr>
          <p:cNvSpPr>
            <a:spLocks noGrp="1"/>
          </p:cNvSpPr>
          <p:nvPr>
            <p:ph type="ctrTitle"/>
          </p:nvPr>
        </p:nvSpPr>
        <p:spPr>
          <a:xfrm>
            <a:off x="187568" y="-715498"/>
            <a:ext cx="9144000" cy="2387600"/>
          </a:xfrm>
        </p:spPr>
        <p:txBody>
          <a:bodyPr>
            <a:normAutofit/>
          </a:bodyPr>
          <a:lstStyle/>
          <a:p>
            <a:pPr algn="l"/>
            <a:r>
              <a:rPr lang="en-US" dirty="0">
                <a:solidFill>
                  <a:schemeClr val="bg1"/>
                </a:solidFill>
              </a:rPr>
              <a:t>Ancient Egyptian Mummification</a:t>
            </a:r>
          </a:p>
        </p:txBody>
      </p:sp>
      <p:sp>
        <p:nvSpPr>
          <p:cNvPr id="3" name="Subtitle 2">
            <a:extLst>
              <a:ext uri="{FF2B5EF4-FFF2-40B4-BE49-F238E27FC236}">
                <a16:creationId xmlns:a16="http://schemas.microsoft.com/office/drawing/2014/main" id="{4977C675-DF32-EB09-9273-1F3A9311BA4E}"/>
              </a:ext>
            </a:extLst>
          </p:cNvPr>
          <p:cNvSpPr>
            <a:spLocks noGrp="1"/>
          </p:cNvSpPr>
          <p:nvPr>
            <p:ph type="subTitle" idx="1"/>
          </p:nvPr>
        </p:nvSpPr>
        <p:spPr>
          <a:xfrm>
            <a:off x="553328" y="1899847"/>
            <a:ext cx="6718329" cy="4374344"/>
          </a:xfrm>
        </p:spPr>
        <p:txBody>
          <a:bodyPr>
            <a:normAutofit fontScale="92500"/>
          </a:bodyPr>
          <a:lstStyle/>
          <a:p>
            <a:pPr marL="342900" indent="-342900" algn="l">
              <a:buFont typeface="Arial" panose="020B0604020202020204" pitchFamily="34" charset="0"/>
              <a:buChar char="•"/>
            </a:pPr>
            <a:r>
              <a:rPr lang="en-US" sz="2600" dirty="0">
                <a:solidFill>
                  <a:schemeClr val="bg1"/>
                </a:solidFill>
              </a:rPr>
              <a:t>Prepares the dead for afterlife</a:t>
            </a:r>
          </a:p>
          <a:p>
            <a:pPr marL="342900" indent="-342900" algn="l">
              <a:buFont typeface="Arial" panose="020B0604020202020204" pitchFamily="34" charset="0"/>
              <a:buChar char="•"/>
            </a:pPr>
            <a:r>
              <a:rPr lang="en-US" sz="2800" dirty="0">
                <a:solidFill>
                  <a:schemeClr val="bg1"/>
                </a:solidFill>
              </a:rPr>
              <a:t>Internal organs were preserved separately in canopic jars, each associated with protective deities </a:t>
            </a:r>
          </a:p>
          <a:p>
            <a:pPr marL="800100" lvl="1" indent="-342900" algn="l">
              <a:buFont typeface="Arial" panose="020B0604020202020204" pitchFamily="34" charset="0"/>
              <a:buChar char="•"/>
            </a:pPr>
            <a:r>
              <a:rPr lang="en-US" sz="2400" dirty="0">
                <a:solidFill>
                  <a:schemeClr val="bg1"/>
                </a:solidFill>
              </a:rPr>
              <a:t>Heart left in body because heart was left in the body because it was believed to be the seat of thought, memory, intention, and moral character. Unlike the brain (which was typically removed and discarded), the heart was considered essential for the afterlife.</a:t>
            </a:r>
          </a:p>
          <a:p>
            <a:pPr marL="342900" indent="-342900" algn="l">
              <a:buFont typeface="Arial" panose="020B0604020202020204" pitchFamily="34" charset="0"/>
              <a:buChar char="•"/>
            </a:pPr>
            <a:r>
              <a:rPr lang="en-US" sz="2800" dirty="0">
                <a:solidFill>
                  <a:schemeClr val="bg1"/>
                </a:solidFill>
              </a:rPr>
              <a:t>Followed standardized ritual stages performed by trained embalmers.</a:t>
            </a:r>
          </a:p>
          <a:p>
            <a:pPr algn="l"/>
            <a:endParaRPr lang="en-US" sz="2600" dirty="0">
              <a:solidFill>
                <a:schemeClr val="bg1"/>
              </a:solidFill>
            </a:endParaRPr>
          </a:p>
          <a:p>
            <a:pPr algn="l"/>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p:txBody>
      </p:sp>
      <p:pic>
        <p:nvPicPr>
          <p:cNvPr id="2050" name="Picture 2" descr="Mummification In Ancient Egypt">
            <a:extLst>
              <a:ext uri="{FF2B5EF4-FFF2-40B4-BE49-F238E27FC236}">
                <a16:creationId xmlns:a16="http://schemas.microsoft.com/office/drawing/2014/main" id="{A1468C79-0C27-B288-5B58-745B5D1FF4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574" y="428088"/>
            <a:ext cx="1937394" cy="30009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gyptian Mummification">
            <a:extLst>
              <a:ext uri="{FF2B5EF4-FFF2-40B4-BE49-F238E27FC236}">
                <a16:creationId xmlns:a16="http://schemas.microsoft.com/office/drawing/2014/main" id="{8AD709E9-F81D-4983-A61E-2B7B7ECB00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6173" y="3901007"/>
            <a:ext cx="3826197" cy="257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893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91F42"/>
        </a:solidFill>
        <a:effectLst/>
      </p:bgPr>
    </p:bg>
    <p:spTree>
      <p:nvGrpSpPr>
        <p:cNvPr id="1" name="">
          <a:extLst>
            <a:ext uri="{FF2B5EF4-FFF2-40B4-BE49-F238E27FC236}">
              <a16:creationId xmlns:a16="http://schemas.microsoft.com/office/drawing/2014/main" id="{4FD026AA-90D5-4DF7-1589-622A18CD6B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23947-A086-9A6E-F5DB-56DB268E7D27}"/>
              </a:ext>
            </a:extLst>
          </p:cNvPr>
          <p:cNvSpPr>
            <a:spLocks noGrp="1"/>
          </p:cNvSpPr>
          <p:nvPr>
            <p:ph type="ctrTitle"/>
          </p:nvPr>
        </p:nvSpPr>
        <p:spPr>
          <a:xfrm>
            <a:off x="187568" y="-715498"/>
            <a:ext cx="9144000" cy="2387600"/>
          </a:xfrm>
        </p:spPr>
        <p:txBody>
          <a:bodyPr>
            <a:normAutofit/>
          </a:bodyPr>
          <a:lstStyle/>
          <a:p>
            <a:pPr algn="l"/>
            <a:r>
              <a:rPr lang="en-US" dirty="0">
                <a:solidFill>
                  <a:schemeClr val="bg1"/>
                </a:solidFill>
              </a:rPr>
              <a:t>Structural Oppositions</a:t>
            </a:r>
          </a:p>
        </p:txBody>
      </p:sp>
      <p:sp>
        <p:nvSpPr>
          <p:cNvPr id="3" name="Subtitle 2">
            <a:extLst>
              <a:ext uri="{FF2B5EF4-FFF2-40B4-BE49-F238E27FC236}">
                <a16:creationId xmlns:a16="http://schemas.microsoft.com/office/drawing/2014/main" id="{8958CC3C-D0FF-3FD6-D003-29D485CF0DCD}"/>
              </a:ext>
            </a:extLst>
          </p:cNvPr>
          <p:cNvSpPr>
            <a:spLocks noGrp="1"/>
          </p:cNvSpPr>
          <p:nvPr>
            <p:ph type="subTitle" idx="1"/>
          </p:nvPr>
        </p:nvSpPr>
        <p:spPr>
          <a:xfrm>
            <a:off x="553328" y="1899847"/>
            <a:ext cx="6718329" cy="4374344"/>
          </a:xfrm>
        </p:spPr>
        <p:txBody>
          <a:bodyPr>
            <a:normAutofit/>
          </a:bodyPr>
          <a:lstStyle/>
          <a:p>
            <a:pPr marL="342900" indent="-342900" algn="l">
              <a:buFont typeface="Arial" panose="020B0604020202020204" pitchFamily="34" charset="0"/>
              <a:buChar char="•"/>
            </a:pPr>
            <a:r>
              <a:rPr lang="en-US" sz="2600" dirty="0">
                <a:solidFill>
                  <a:schemeClr val="bg1"/>
                </a:solidFill>
              </a:rPr>
              <a:t>Life / death </a:t>
            </a:r>
          </a:p>
          <a:p>
            <a:pPr marL="342900" indent="-342900" algn="l">
              <a:buFont typeface="Arial" panose="020B0604020202020204" pitchFamily="34" charset="0"/>
              <a:buChar char="•"/>
            </a:pPr>
            <a:r>
              <a:rPr lang="en-US" sz="2800" dirty="0">
                <a:solidFill>
                  <a:schemeClr val="bg1"/>
                </a:solidFill>
              </a:rPr>
              <a:t>Earthly body / eternal self (ka)</a:t>
            </a:r>
          </a:p>
          <a:p>
            <a:pPr marL="342900" indent="-342900" algn="l">
              <a:buFont typeface="Arial" panose="020B0604020202020204" pitchFamily="34" charset="0"/>
              <a:buChar char="•"/>
            </a:pPr>
            <a:r>
              <a:rPr lang="en-US" sz="2800" dirty="0">
                <a:solidFill>
                  <a:schemeClr val="bg1"/>
                </a:solidFill>
              </a:rPr>
              <a:t>Human / Divine </a:t>
            </a:r>
          </a:p>
          <a:p>
            <a:pPr marL="800100" lvl="1" indent="-342900" algn="l">
              <a:buFont typeface="Arial" panose="020B0604020202020204" pitchFamily="34" charset="0"/>
              <a:buChar char="•"/>
            </a:pPr>
            <a:r>
              <a:rPr lang="en-US" sz="2400" dirty="0">
                <a:solidFill>
                  <a:schemeClr val="bg1"/>
                </a:solidFill>
              </a:rPr>
              <a:t>Through ritual and wrapping, the deceased is gradually aligned with divine imagery and mythic patterns</a:t>
            </a:r>
          </a:p>
          <a:p>
            <a:pPr marL="342900" indent="-342900" algn="l">
              <a:buFont typeface="Arial" panose="020B0604020202020204" pitchFamily="34" charset="0"/>
              <a:buChar char="•"/>
            </a:pPr>
            <a:endParaRPr lang="en-US" sz="28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algn="l"/>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p:txBody>
      </p:sp>
      <p:pic>
        <p:nvPicPr>
          <p:cNvPr id="6146" name="Picture 2" descr="ancient egypt — Ka and the Soul | by Ancient Egypt | Medium">
            <a:extLst>
              <a:ext uri="{FF2B5EF4-FFF2-40B4-BE49-F238E27FC236}">
                <a16:creationId xmlns:a16="http://schemas.microsoft.com/office/drawing/2014/main" id="{FA7E714A-F805-C15C-C32D-27A743C54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5022" y="3051496"/>
            <a:ext cx="4225873" cy="275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276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91F42"/>
        </a:solidFill>
        <a:effectLst/>
      </p:bgPr>
    </p:bg>
    <p:spTree>
      <p:nvGrpSpPr>
        <p:cNvPr id="1" name="">
          <a:extLst>
            <a:ext uri="{FF2B5EF4-FFF2-40B4-BE49-F238E27FC236}">
              <a16:creationId xmlns:a16="http://schemas.microsoft.com/office/drawing/2014/main" id="{D57D7655-3B65-BA3F-232C-475232022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93FD8-56A1-3BD9-2BF6-546E6F691061}"/>
              </a:ext>
            </a:extLst>
          </p:cNvPr>
          <p:cNvSpPr>
            <a:spLocks noGrp="1"/>
          </p:cNvSpPr>
          <p:nvPr>
            <p:ph type="ctrTitle"/>
          </p:nvPr>
        </p:nvSpPr>
        <p:spPr>
          <a:xfrm>
            <a:off x="187568" y="-715498"/>
            <a:ext cx="9144000" cy="2387600"/>
          </a:xfrm>
        </p:spPr>
        <p:txBody>
          <a:bodyPr>
            <a:normAutofit/>
          </a:bodyPr>
          <a:lstStyle/>
          <a:p>
            <a:pPr algn="l"/>
            <a:r>
              <a:rPr lang="en-US" dirty="0">
                <a:solidFill>
                  <a:schemeClr val="bg1"/>
                </a:solidFill>
              </a:rPr>
              <a:t>Rules and Roles</a:t>
            </a:r>
          </a:p>
        </p:txBody>
      </p:sp>
      <p:sp>
        <p:nvSpPr>
          <p:cNvPr id="3" name="Subtitle 2">
            <a:extLst>
              <a:ext uri="{FF2B5EF4-FFF2-40B4-BE49-F238E27FC236}">
                <a16:creationId xmlns:a16="http://schemas.microsoft.com/office/drawing/2014/main" id="{1ADAA0B7-989F-42A2-1E80-6412216AE4C0}"/>
              </a:ext>
            </a:extLst>
          </p:cNvPr>
          <p:cNvSpPr>
            <a:spLocks noGrp="1"/>
          </p:cNvSpPr>
          <p:nvPr>
            <p:ph type="subTitle" idx="1"/>
          </p:nvPr>
        </p:nvSpPr>
        <p:spPr>
          <a:xfrm>
            <a:off x="553327" y="1899847"/>
            <a:ext cx="6413529" cy="4374344"/>
          </a:xfrm>
        </p:spPr>
        <p:txBody>
          <a:bodyPr>
            <a:normAutofit fontScale="92500" lnSpcReduction="10000"/>
          </a:bodyPr>
          <a:lstStyle/>
          <a:p>
            <a:pPr marL="342900" indent="-342900" algn="l">
              <a:buFont typeface="Arial" panose="020B0604020202020204" pitchFamily="34" charset="0"/>
              <a:buChar char="•"/>
            </a:pPr>
            <a:r>
              <a:rPr lang="en-US" sz="2800" dirty="0">
                <a:solidFill>
                  <a:schemeClr val="bg1"/>
                </a:solidFill>
              </a:rPr>
              <a:t>Specialized roles </a:t>
            </a:r>
          </a:p>
          <a:p>
            <a:pPr marL="800100" lvl="1" indent="-342900" algn="l">
              <a:buFont typeface="Arial" panose="020B0604020202020204" pitchFamily="34" charset="0"/>
              <a:buChar char="•"/>
            </a:pPr>
            <a:r>
              <a:rPr lang="en-US" sz="2400" dirty="0">
                <a:solidFill>
                  <a:schemeClr val="bg1"/>
                </a:solidFill>
              </a:rPr>
              <a:t>Embalmers carried out distinct tasks, and priests performed accompanying rites</a:t>
            </a:r>
          </a:p>
          <a:p>
            <a:pPr marL="342900" indent="-342900" algn="l">
              <a:buFont typeface="Arial" panose="020B0604020202020204" pitchFamily="34" charset="0"/>
              <a:buChar char="•"/>
            </a:pPr>
            <a:r>
              <a:rPr lang="en-US" sz="2800" dirty="0">
                <a:solidFill>
                  <a:schemeClr val="bg1"/>
                </a:solidFill>
              </a:rPr>
              <a:t>Fixed sequence </a:t>
            </a:r>
          </a:p>
          <a:p>
            <a:pPr marL="800100" lvl="1" indent="-342900" algn="l">
              <a:buFont typeface="Arial" panose="020B0604020202020204" pitchFamily="34" charset="0"/>
              <a:buChar char="•"/>
            </a:pPr>
            <a:r>
              <a:rPr lang="en-US" sz="2400" dirty="0">
                <a:solidFill>
                  <a:schemeClr val="bg1"/>
                </a:solidFill>
              </a:rPr>
              <a:t>Organ removal → desiccation (~40 days in natron) → stuffing and reshaping → wrapping in layers of linen → coffin placement → tomb deposition</a:t>
            </a:r>
          </a:p>
          <a:p>
            <a:pPr marL="342900" indent="-342900" algn="l">
              <a:buFont typeface="Arial" panose="020B0604020202020204" pitchFamily="34" charset="0"/>
              <a:buChar char="•"/>
            </a:pPr>
            <a:r>
              <a:rPr lang="en-US" sz="2800" dirty="0">
                <a:solidFill>
                  <a:schemeClr val="bg1"/>
                </a:solidFill>
              </a:rPr>
              <a:t>Funerary spells (such as those later compiled in the Book of the Dead) were included to guide the deceased through judgment and the afterlife journey</a:t>
            </a:r>
          </a:p>
          <a:p>
            <a:pPr marL="342900" indent="-342900" algn="l">
              <a:buFont typeface="Arial" panose="020B0604020202020204" pitchFamily="34" charset="0"/>
              <a:buChar char="•"/>
            </a:pPr>
            <a:endParaRPr lang="en-US" sz="28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algn="l"/>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p:txBody>
      </p:sp>
      <p:pic>
        <p:nvPicPr>
          <p:cNvPr id="4102" name="Picture 6" descr="New Details on Mummification Techniques - Arkeonews">
            <a:extLst>
              <a:ext uri="{FF2B5EF4-FFF2-40B4-BE49-F238E27FC236}">
                <a16:creationId xmlns:a16="http://schemas.microsoft.com/office/drawing/2014/main" id="{9ABAAFA8-7DD2-943B-9AA0-3FB2724B2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6856" y="1672102"/>
            <a:ext cx="5028499" cy="3835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197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1F42"/>
        </a:solidFill>
        <a:effectLst/>
      </p:bgPr>
    </p:bg>
    <p:spTree>
      <p:nvGrpSpPr>
        <p:cNvPr id="1" name="">
          <a:extLst>
            <a:ext uri="{FF2B5EF4-FFF2-40B4-BE49-F238E27FC236}">
              <a16:creationId xmlns:a16="http://schemas.microsoft.com/office/drawing/2014/main" id="{21C12748-EC95-C1C2-2CE5-84892DA3C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3476E-8FDE-2EB6-E091-87902106BD51}"/>
              </a:ext>
            </a:extLst>
          </p:cNvPr>
          <p:cNvSpPr>
            <a:spLocks noGrp="1"/>
          </p:cNvSpPr>
          <p:nvPr>
            <p:ph type="ctrTitle"/>
          </p:nvPr>
        </p:nvSpPr>
        <p:spPr>
          <a:xfrm>
            <a:off x="187568" y="-715498"/>
            <a:ext cx="9144000" cy="2387600"/>
          </a:xfrm>
        </p:spPr>
        <p:txBody>
          <a:bodyPr>
            <a:normAutofit/>
          </a:bodyPr>
          <a:lstStyle/>
          <a:p>
            <a:pPr algn="l"/>
            <a:r>
              <a:rPr lang="en-US" dirty="0">
                <a:solidFill>
                  <a:schemeClr val="bg1"/>
                </a:solidFill>
              </a:rPr>
              <a:t>Branching</a:t>
            </a:r>
          </a:p>
        </p:txBody>
      </p:sp>
      <p:sp>
        <p:nvSpPr>
          <p:cNvPr id="3" name="Subtitle 2">
            <a:extLst>
              <a:ext uri="{FF2B5EF4-FFF2-40B4-BE49-F238E27FC236}">
                <a16:creationId xmlns:a16="http://schemas.microsoft.com/office/drawing/2014/main" id="{F41EED8B-AFBE-EA97-2D2A-A9931BD968A2}"/>
              </a:ext>
            </a:extLst>
          </p:cNvPr>
          <p:cNvSpPr>
            <a:spLocks noGrp="1"/>
          </p:cNvSpPr>
          <p:nvPr>
            <p:ph type="subTitle" idx="1"/>
          </p:nvPr>
        </p:nvSpPr>
        <p:spPr>
          <a:xfrm>
            <a:off x="553328" y="1899847"/>
            <a:ext cx="8778240" cy="4374344"/>
          </a:xfrm>
        </p:spPr>
        <p:txBody>
          <a:bodyPr>
            <a:normAutofit fontScale="92500" lnSpcReduction="10000"/>
          </a:bodyPr>
          <a:lstStyle/>
          <a:p>
            <a:pPr marL="342900" indent="-342900" algn="l">
              <a:buFont typeface="Arial" panose="020B0604020202020204" pitchFamily="34" charset="0"/>
              <a:buChar char="•"/>
            </a:pPr>
            <a:r>
              <a:rPr lang="en-US" sz="2800" dirty="0">
                <a:solidFill>
                  <a:schemeClr val="bg1"/>
                </a:solidFill>
              </a:rPr>
              <a:t>Status-based branching </a:t>
            </a:r>
          </a:p>
          <a:p>
            <a:pPr marL="800100" lvl="1" indent="-342900" algn="l">
              <a:buFont typeface="Arial" panose="020B0604020202020204" pitchFamily="34" charset="0"/>
              <a:buChar char="•"/>
            </a:pPr>
            <a:r>
              <a:rPr lang="en-US" sz="2400" dirty="0">
                <a:solidFill>
                  <a:schemeClr val="bg1"/>
                </a:solidFill>
              </a:rPr>
              <a:t>Elites received more elaborate preservation, multiple coffins, and richly furnished tombs, more ritual complexity, </a:t>
            </a:r>
            <a:r>
              <a:rPr lang="en-US" sz="2400" dirty="0" err="1">
                <a:solidFill>
                  <a:schemeClr val="bg1"/>
                </a:solidFill>
              </a:rPr>
              <a:t>etc</a:t>
            </a:r>
            <a:endParaRPr lang="en-US" sz="2400" dirty="0">
              <a:solidFill>
                <a:schemeClr val="bg1"/>
              </a:solidFill>
            </a:endParaRPr>
          </a:p>
          <a:p>
            <a:pPr marL="800100" lvl="1" indent="-342900" algn="l">
              <a:buFont typeface="Arial" panose="020B0604020202020204" pitchFamily="34" charset="0"/>
              <a:buChar char="•"/>
            </a:pPr>
            <a:r>
              <a:rPr lang="en-US" sz="2400" dirty="0">
                <a:solidFill>
                  <a:schemeClr val="bg1"/>
                </a:solidFill>
              </a:rPr>
              <a:t>lower-status individuals received simplified versions</a:t>
            </a:r>
          </a:p>
          <a:p>
            <a:pPr marL="800100" lvl="1" indent="-342900" algn="l">
              <a:buFont typeface="Arial" panose="020B0604020202020204" pitchFamily="34" charset="0"/>
              <a:buChar char="•"/>
            </a:pPr>
            <a:r>
              <a:rPr lang="en-US" sz="2400" dirty="0">
                <a:solidFill>
                  <a:schemeClr val="bg1"/>
                </a:solidFill>
              </a:rPr>
              <a:t>Elite household servants sometimes received basic embalming if their patron or family paid for it.</a:t>
            </a:r>
          </a:p>
          <a:p>
            <a:pPr marL="800100" lvl="1" indent="-342900" algn="l">
              <a:buFont typeface="Arial" panose="020B0604020202020204" pitchFamily="34" charset="0"/>
              <a:buChar char="•"/>
            </a:pPr>
            <a:r>
              <a:rPr lang="en-US" sz="2400" dirty="0">
                <a:solidFill>
                  <a:schemeClr val="bg1"/>
                </a:solidFill>
              </a:rPr>
              <a:t>Lower-status laborers were often buried with minimal preparation — sometimes simple wrapping, sometimes little more than interment in a coffin or pit.</a:t>
            </a:r>
          </a:p>
          <a:p>
            <a:pPr marL="800100" lvl="1" indent="-342900" algn="l">
              <a:buFont typeface="Arial" panose="020B0604020202020204" pitchFamily="34" charset="0"/>
              <a:buChar char="•"/>
            </a:pPr>
            <a:r>
              <a:rPr lang="en-US" sz="2400" dirty="0">
                <a:solidFill>
                  <a:schemeClr val="bg1"/>
                </a:solidFill>
              </a:rPr>
              <a:t>Full, high-quality mummification (organ removal, extensive resins, decorated coffins) was generally limited to wealthier individuals.</a:t>
            </a:r>
          </a:p>
          <a:p>
            <a:pPr marL="342900" indent="-342900" algn="l">
              <a:buFont typeface="Arial" panose="020B0604020202020204" pitchFamily="34" charset="0"/>
              <a:buChar char="•"/>
            </a:pPr>
            <a:r>
              <a:rPr lang="en-US" sz="2800" dirty="0">
                <a:solidFill>
                  <a:schemeClr val="bg1"/>
                </a:solidFill>
              </a:rPr>
              <a:t>Age, cause of death, geographic region, etc.,</a:t>
            </a:r>
          </a:p>
          <a:p>
            <a:pPr marL="800100" lvl="1" indent="-342900" algn="l">
              <a:buFont typeface="Arial" panose="020B0604020202020204" pitchFamily="34" charset="0"/>
              <a:buChar char="•"/>
            </a:pPr>
            <a:endParaRPr lang="en-US" sz="2400" dirty="0">
              <a:solidFill>
                <a:schemeClr val="bg1"/>
              </a:solidFill>
            </a:endParaRPr>
          </a:p>
          <a:p>
            <a:pPr marL="342900" indent="-342900" algn="l">
              <a:buFont typeface="Arial" panose="020B0604020202020204" pitchFamily="34" charset="0"/>
              <a:buChar char="•"/>
            </a:pPr>
            <a:endParaRPr lang="en-US" sz="28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algn="l"/>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3679871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91F42"/>
        </a:solidFill>
        <a:effectLst/>
      </p:bgPr>
    </p:bg>
    <p:spTree>
      <p:nvGrpSpPr>
        <p:cNvPr id="1" name="">
          <a:extLst>
            <a:ext uri="{FF2B5EF4-FFF2-40B4-BE49-F238E27FC236}">
              <a16:creationId xmlns:a16="http://schemas.microsoft.com/office/drawing/2014/main" id="{71D718D3-A1B9-85DC-D841-F61201458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9CE26-9592-7DF3-41E7-0B062FF5311A}"/>
              </a:ext>
            </a:extLst>
          </p:cNvPr>
          <p:cNvSpPr>
            <a:spLocks noGrp="1"/>
          </p:cNvSpPr>
          <p:nvPr>
            <p:ph type="ctrTitle"/>
          </p:nvPr>
        </p:nvSpPr>
        <p:spPr>
          <a:xfrm>
            <a:off x="187568" y="-715498"/>
            <a:ext cx="9144000" cy="2387600"/>
          </a:xfrm>
        </p:spPr>
        <p:txBody>
          <a:bodyPr>
            <a:normAutofit/>
          </a:bodyPr>
          <a:lstStyle/>
          <a:p>
            <a:pPr algn="l"/>
            <a:r>
              <a:rPr lang="en-US" dirty="0">
                <a:solidFill>
                  <a:schemeClr val="bg1"/>
                </a:solidFill>
              </a:rPr>
              <a:t>Sources</a:t>
            </a:r>
          </a:p>
        </p:txBody>
      </p:sp>
      <p:sp>
        <p:nvSpPr>
          <p:cNvPr id="3" name="Subtitle 2">
            <a:extLst>
              <a:ext uri="{FF2B5EF4-FFF2-40B4-BE49-F238E27FC236}">
                <a16:creationId xmlns:a16="http://schemas.microsoft.com/office/drawing/2014/main" id="{ADEB8558-A8AC-B93A-9CC4-A62698F65B0A}"/>
              </a:ext>
            </a:extLst>
          </p:cNvPr>
          <p:cNvSpPr>
            <a:spLocks noGrp="1"/>
          </p:cNvSpPr>
          <p:nvPr>
            <p:ph type="subTitle" idx="1"/>
          </p:nvPr>
        </p:nvSpPr>
        <p:spPr>
          <a:xfrm>
            <a:off x="553328" y="1899847"/>
            <a:ext cx="8778240" cy="4374344"/>
          </a:xfrm>
        </p:spPr>
        <p:txBody>
          <a:bodyPr>
            <a:normAutofit fontScale="92500" lnSpcReduction="20000"/>
          </a:bodyPr>
          <a:lstStyle/>
          <a:p>
            <a:pPr marL="342900" indent="-342900" algn="l">
              <a:buFont typeface="Arial" panose="020B0604020202020204" pitchFamily="34" charset="0"/>
              <a:buChar char="•"/>
            </a:pPr>
            <a:r>
              <a:rPr lang="en-US" sz="2800" dirty="0">
                <a:solidFill>
                  <a:schemeClr val="bg1"/>
                </a:solidFill>
              </a:rPr>
              <a:t>Buckley, S. A., &amp; Evershed, R. P. (2001). Organic chemistry of embalming agents in Pharaonic and Graeco-Roman mummies. </a:t>
            </a:r>
            <a:r>
              <a:rPr lang="en-US" sz="2800" i="1" dirty="0">
                <a:solidFill>
                  <a:schemeClr val="bg1"/>
                </a:solidFill>
              </a:rPr>
              <a:t>Nature, 413</a:t>
            </a:r>
            <a:r>
              <a:rPr lang="en-US" sz="2800" dirty="0">
                <a:solidFill>
                  <a:schemeClr val="bg1"/>
                </a:solidFill>
              </a:rPr>
              <a:t>(6858), 837–841. </a:t>
            </a:r>
            <a:r>
              <a:rPr lang="en-US" sz="2800" dirty="0">
                <a:solidFill>
                  <a:schemeClr val="bg1"/>
                </a:solidFill>
                <a:hlinkClick r:id="rId2"/>
              </a:rPr>
              <a:t>https://doi.org/10.1038/35101588</a:t>
            </a:r>
            <a:endParaRPr lang="en-US" sz="2800" dirty="0">
              <a:solidFill>
                <a:schemeClr val="bg1"/>
              </a:solidFill>
            </a:endParaRPr>
          </a:p>
          <a:p>
            <a:pPr marL="342900" indent="-342900" algn="l">
              <a:buFont typeface="Arial" panose="020B0604020202020204" pitchFamily="34" charset="0"/>
              <a:buChar char="•"/>
            </a:pPr>
            <a:r>
              <a:rPr lang="en-US" dirty="0">
                <a:solidFill>
                  <a:schemeClr val="bg1"/>
                </a:solidFill>
              </a:rPr>
              <a:t>Buckley, S. A., Clark, K. A., Evershed, R. P., &amp; others. (2014). Complex mortuary rituals and body treatments in prehistoric Egypt. </a:t>
            </a:r>
            <a:r>
              <a:rPr lang="en-US" i="1" dirty="0">
                <a:solidFill>
                  <a:schemeClr val="bg1"/>
                </a:solidFill>
              </a:rPr>
              <a:t>PLOS ONE, 9</a:t>
            </a:r>
            <a:r>
              <a:rPr lang="en-US" dirty="0">
                <a:solidFill>
                  <a:schemeClr val="bg1"/>
                </a:solidFill>
              </a:rPr>
              <a:t>(1), e86740. </a:t>
            </a:r>
            <a:r>
              <a:rPr lang="en-US" dirty="0">
                <a:solidFill>
                  <a:schemeClr val="bg1"/>
                </a:solidFill>
                <a:hlinkClick r:id="rId3"/>
              </a:rPr>
              <a:t>https://doi.org/10.1371/journal.pone.0086740</a:t>
            </a:r>
            <a:endParaRPr lang="en-US" dirty="0">
              <a:solidFill>
                <a:schemeClr val="bg1"/>
              </a:solidFill>
            </a:endParaRPr>
          </a:p>
          <a:p>
            <a:pPr marL="342900" indent="-342900" algn="l">
              <a:buFont typeface="Arial" panose="020B0604020202020204" pitchFamily="34" charset="0"/>
              <a:buChar char="•"/>
            </a:pPr>
            <a:r>
              <a:rPr lang="en-US" dirty="0">
                <a:solidFill>
                  <a:schemeClr val="bg1"/>
                </a:solidFill>
              </a:rPr>
              <a:t>Wade, A. D., Nelson, A. J., Garvin, G. J., &amp; Zink, A. R. (2012). Radiological and chemical investigation of ancient Egyptian mummification materials. </a:t>
            </a:r>
            <a:r>
              <a:rPr lang="en-US" i="1" dirty="0">
                <a:solidFill>
                  <a:schemeClr val="bg1"/>
                </a:solidFill>
              </a:rPr>
              <a:t>Journal of Archaeological Science, 39</a:t>
            </a:r>
            <a:r>
              <a:rPr lang="en-US" dirty="0">
                <a:solidFill>
                  <a:schemeClr val="bg1"/>
                </a:solidFill>
              </a:rPr>
              <a:t>(8), 2689–2699. </a:t>
            </a:r>
            <a:r>
              <a:rPr lang="en-US" dirty="0">
                <a:solidFill>
                  <a:schemeClr val="bg1"/>
                </a:solidFill>
                <a:hlinkClick r:id="rId4"/>
              </a:rPr>
              <a:t>https://doi.org/10.1016/j.jas.2012.03.033</a:t>
            </a:r>
            <a:endParaRPr lang="en-US" dirty="0">
              <a:solidFill>
                <a:schemeClr val="bg1"/>
              </a:solidFill>
            </a:endParaRPr>
          </a:p>
          <a:p>
            <a:pPr marL="342900" indent="-342900" algn="l">
              <a:buFont typeface="Arial" panose="020B0604020202020204" pitchFamily="34" charset="0"/>
              <a:buChar char="•"/>
            </a:pPr>
            <a:r>
              <a:rPr lang="en-US" dirty="0">
                <a:solidFill>
                  <a:schemeClr val="bg1"/>
                </a:solidFill>
              </a:rPr>
              <a:t>Ikram, S. (1995). Choice cuts: Meat production in ancient Egypt and its relevance to mummification. </a:t>
            </a:r>
            <a:r>
              <a:rPr lang="en-US" i="1" dirty="0">
                <a:solidFill>
                  <a:schemeClr val="bg1"/>
                </a:solidFill>
              </a:rPr>
              <a:t>Journal of Egyptian Archaeology, 81</a:t>
            </a:r>
            <a:r>
              <a:rPr lang="en-US" dirty="0">
                <a:solidFill>
                  <a:schemeClr val="bg1"/>
                </a:solidFill>
              </a:rPr>
              <a:t>, 93–106.</a:t>
            </a:r>
          </a:p>
          <a:p>
            <a:pPr marL="342900" indent="-342900" algn="l">
              <a:buFont typeface="Arial" panose="020B0604020202020204" pitchFamily="34" charset="0"/>
              <a:buChar char="•"/>
            </a:pPr>
            <a:r>
              <a:rPr lang="en-US" sz="2400" dirty="0" err="1">
                <a:solidFill>
                  <a:schemeClr val="bg1"/>
                </a:solidFill>
              </a:rPr>
              <a:t>Chatgpt.com</a:t>
            </a:r>
            <a:endParaRPr lang="en-US" sz="2400" dirty="0">
              <a:solidFill>
                <a:schemeClr val="bg1"/>
              </a:solidFill>
            </a:endParaRPr>
          </a:p>
          <a:p>
            <a:pPr marL="342900" indent="-342900" algn="l">
              <a:buFont typeface="Arial" panose="020B0604020202020204" pitchFamily="34" charset="0"/>
              <a:buChar char="•"/>
            </a:pPr>
            <a:endParaRPr lang="en-US" sz="28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algn="l"/>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a:p>
            <a:pPr marL="342900" indent="-342900" algn="l">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3133889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1209</TotalTime>
  <Words>479</Words>
  <Application>Microsoft Macintosh PowerPoint</Application>
  <PresentationFormat>Widescreen</PresentationFormat>
  <Paragraphs>47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Egyptian Mummification and Structuralism</vt:lpstr>
      <vt:lpstr>Ancient Egyptian Mummification</vt:lpstr>
      <vt:lpstr>Structural Oppositions</vt:lpstr>
      <vt:lpstr>Rules and Roles</vt:lpstr>
      <vt:lpstr>Branching</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Solomon Pinchos Wechter</dc:creator>
  <cp:lastModifiedBy>Solomon Pinchos Wechter</cp:lastModifiedBy>
  <cp:revision>3</cp:revision>
  <dcterms:created xsi:type="dcterms:W3CDTF">2026-02-14T22:53:12Z</dcterms:created>
  <dcterms:modified xsi:type="dcterms:W3CDTF">2026-02-24T04:57:06Z</dcterms:modified>
</cp:coreProperties>
</file>