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  <p:sldMasterId id="214748366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Darker Grotesque Medium"/>
      <p:regular r:id="rId13"/>
      <p:bold r:id="rId14"/>
    </p:embeddedFont>
    <p:embeddedFont>
      <p:font typeface="Darker Grotesque"/>
      <p:regular r:id="rId15"/>
      <p:bold r:id="rId16"/>
    </p:embeddedFont>
    <p:embeddedFont>
      <p:font typeface="Darker Grotesque Light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DarkerGrotesqueMedium-regular.fntdata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DarkerGrotesque-regular.fntdata"/><Relationship Id="rId14" Type="http://schemas.openxmlformats.org/officeDocument/2006/relationships/font" Target="fonts/DarkerGrotesqueMedium-bold.fntdata"/><Relationship Id="rId17" Type="http://schemas.openxmlformats.org/officeDocument/2006/relationships/font" Target="fonts/DarkerGrotesqueLight-regular.fntdata"/><Relationship Id="rId16" Type="http://schemas.openxmlformats.org/officeDocument/2006/relationships/font" Target="fonts/DarkerGrotesque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schemas.openxmlformats.org/officeDocument/2006/relationships/font" Target="fonts/DarkerGrotesque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ca7195cd60_2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5" name="Google Shape;85;g3ca7195cd60_2_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ca7195cd60_2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3ca7195cd60_2_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ca7195cd60_2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g3ca7195cd60_2_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ca7195cd60_2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g3ca7195cd60_2_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ca7195cd6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g3ca7195cd60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ca7195cd60_2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g3ca7195cd60_2_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idx="1" type="body"/>
          </p:nvPr>
        </p:nvSpPr>
        <p:spPr>
          <a:xfrm>
            <a:off x="685800" y="1603563"/>
            <a:ext cx="6525150" cy="24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2F970"/>
              </a:buClr>
              <a:buSzPts val="2800"/>
              <a:buFont typeface="Darker Grotesque Medium"/>
              <a:buChar char="•"/>
              <a:defRPr sz="2800">
                <a:solidFill>
                  <a:srgbClr val="C2F970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1pPr>
            <a:lvl2pPr indent="-4064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2F970"/>
              </a:buClr>
              <a:buSzPts val="2800"/>
              <a:buFont typeface="Darker Grotesque Medium"/>
              <a:buChar char="–"/>
              <a:defRPr sz="2800">
                <a:solidFill>
                  <a:srgbClr val="C2F970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2pPr>
            <a:lvl3pPr indent="-4064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C2F970"/>
              </a:buClr>
              <a:buSzPts val="2800"/>
              <a:buFont typeface="Darker Grotesque Medium"/>
              <a:buChar char="•"/>
              <a:defRPr sz="2800">
                <a:solidFill>
                  <a:srgbClr val="C2F970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3pPr>
            <a:lvl4pPr indent="-4064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C2F970"/>
              </a:buClr>
              <a:buSzPts val="2800"/>
              <a:buFont typeface="Darker Grotesque Medium"/>
              <a:buChar char="–"/>
              <a:defRPr sz="2800">
                <a:solidFill>
                  <a:srgbClr val="C2F970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4pPr>
            <a:lvl5pPr indent="-4064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C2F970"/>
              </a:buClr>
              <a:buSzPts val="2800"/>
              <a:buFont typeface="Darker Grotesque Medium"/>
              <a:buChar char="»"/>
              <a:defRPr sz="2800">
                <a:solidFill>
                  <a:srgbClr val="C2F970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5pPr>
            <a:lvl6pPr indent="-4064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C2F970"/>
              </a:buClr>
              <a:buSzPts val="2800"/>
              <a:buFont typeface="Darker Grotesque Medium"/>
              <a:buChar char="•"/>
              <a:defRPr sz="2800">
                <a:solidFill>
                  <a:srgbClr val="C2F970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6pPr>
            <a:lvl7pPr indent="-4064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C2F970"/>
              </a:buClr>
              <a:buSzPts val="2800"/>
              <a:buFont typeface="Darker Grotesque Medium"/>
              <a:buChar char="•"/>
              <a:defRPr sz="2800">
                <a:solidFill>
                  <a:srgbClr val="C2F970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7pPr>
            <a:lvl8pPr indent="-4064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C2F970"/>
              </a:buClr>
              <a:buSzPts val="2800"/>
              <a:buFont typeface="Darker Grotesque Medium"/>
              <a:buChar char="•"/>
              <a:defRPr sz="2800">
                <a:solidFill>
                  <a:srgbClr val="C2F970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8pPr>
            <a:lvl9pPr indent="-4064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C2F970"/>
              </a:buClr>
              <a:buSzPts val="2800"/>
              <a:buFont typeface="Darker Grotesque Medium"/>
              <a:buChar char="•"/>
              <a:defRPr sz="2800">
                <a:solidFill>
                  <a:srgbClr val="C2F970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type="title"/>
          </p:nvPr>
        </p:nvSpPr>
        <p:spPr>
          <a:xfrm>
            <a:off x="907675" y="630888"/>
            <a:ext cx="7715250" cy="887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cxnSp>
        <p:nvCxnSpPr>
          <p:cNvPr id="63" name="Google Shape;63;p15"/>
          <p:cNvCxnSpPr/>
          <p:nvPr/>
        </p:nvCxnSpPr>
        <p:spPr>
          <a:xfrm rot="10800000">
            <a:off x="504825" y="0"/>
            <a:ext cx="0" cy="514350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4" name="Google Shape;64;p15"/>
          <p:cNvCxnSpPr/>
          <p:nvPr/>
        </p:nvCxnSpPr>
        <p:spPr>
          <a:xfrm rot="10800000">
            <a:off x="0" y="4629150"/>
            <a:ext cx="9144000" cy="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" name="Google Shape;65;p15"/>
          <p:cNvSpPr txBox="1"/>
          <p:nvPr/>
        </p:nvSpPr>
        <p:spPr>
          <a:xfrm>
            <a:off x="0" y="4806591"/>
            <a:ext cx="493800" cy="196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C2F97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02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" type="obj">
  <p:cSld name="OBJECT">
    <p:bg>
      <p:bgPr>
        <a:solidFill>
          <a:srgbClr val="C2F970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907675" y="3485025"/>
            <a:ext cx="7735500" cy="90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44344F"/>
              </a:buClr>
              <a:buSzPts val="7200"/>
              <a:buNone/>
              <a:defRPr>
                <a:solidFill>
                  <a:srgbClr val="44344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cxnSp>
        <p:nvCxnSpPr>
          <p:cNvPr id="68" name="Google Shape;68;p16"/>
          <p:cNvCxnSpPr/>
          <p:nvPr/>
        </p:nvCxnSpPr>
        <p:spPr>
          <a:xfrm rot="10800000">
            <a:off x="504825" y="0"/>
            <a:ext cx="0" cy="5143500"/>
          </a:xfrm>
          <a:prstGeom prst="straightConnector1">
            <a:avLst/>
          </a:prstGeom>
          <a:noFill/>
          <a:ln cap="flat" cmpd="sng" w="38100">
            <a:solidFill>
              <a:srgbClr val="44344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6"/>
          <p:cNvCxnSpPr/>
          <p:nvPr/>
        </p:nvCxnSpPr>
        <p:spPr>
          <a:xfrm rot="10800000">
            <a:off x="0" y="4629150"/>
            <a:ext cx="9144000" cy="0"/>
          </a:xfrm>
          <a:prstGeom prst="straightConnector1">
            <a:avLst/>
          </a:prstGeom>
          <a:noFill/>
          <a:ln cap="flat" cmpd="sng" w="38100">
            <a:solidFill>
              <a:srgbClr val="44344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allery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/>
          <p:nvPr>
            <p:ph idx="2" type="pic"/>
          </p:nvPr>
        </p:nvSpPr>
        <p:spPr>
          <a:xfrm>
            <a:off x="756400" y="1532963"/>
            <a:ext cx="1867500" cy="2797950"/>
          </a:xfrm>
          <a:prstGeom prst="rect">
            <a:avLst/>
          </a:prstGeom>
          <a:noFill/>
          <a:ln cap="flat" cmpd="sng" w="1905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17"/>
          <p:cNvSpPr/>
          <p:nvPr>
            <p:ph idx="3" type="pic"/>
          </p:nvPr>
        </p:nvSpPr>
        <p:spPr>
          <a:xfrm>
            <a:off x="2801444" y="1538100"/>
            <a:ext cx="1867500" cy="2797950"/>
          </a:xfrm>
          <a:prstGeom prst="rect">
            <a:avLst/>
          </a:prstGeom>
          <a:noFill/>
          <a:ln cap="flat" cmpd="sng" w="1905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17"/>
          <p:cNvSpPr/>
          <p:nvPr>
            <p:ph idx="4" type="pic"/>
          </p:nvPr>
        </p:nvSpPr>
        <p:spPr>
          <a:xfrm>
            <a:off x="4858750" y="1535532"/>
            <a:ext cx="1867500" cy="2797950"/>
          </a:xfrm>
          <a:prstGeom prst="rect">
            <a:avLst/>
          </a:prstGeom>
          <a:noFill/>
          <a:ln cap="flat" cmpd="sng" w="1905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17"/>
          <p:cNvSpPr/>
          <p:nvPr>
            <p:ph idx="5" type="pic"/>
          </p:nvPr>
        </p:nvSpPr>
        <p:spPr>
          <a:xfrm>
            <a:off x="6903794" y="1540669"/>
            <a:ext cx="1867500" cy="2797950"/>
          </a:xfrm>
          <a:prstGeom prst="rect">
            <a:avLst/>
          </a:prstGeom>
          <a:noFill/>
          <a:ln cap="flat" cmpd="sng" w="1905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sp>
      <p:cxnSp>
        <p:nvCxnSpPr>
          <p:cNvPr id="75" name="Google Shape;75;p17"/>
          <p:cNvCxnSpPr/>
          <p:nvPr/>
        </p:nvCxnSpPr>
        <p:spPr>
          <a:xfrm rot="10800000">
            <a:off x="504825" y="0"/>
            <a:ext cx="0" cy="514350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" name="Google Shape;76;p17"/>
          <p:cNvCxnSpPr/>
          <p:nvPr/>
        </p:nvCxnSpPr>
        <p:spPr>
          <a:xfrm rot="10800000">
            <a:off x="0" y="4629150"/>
            <a:ext cx="9144000" cy="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twoObj">
  <p:cSld name="TWO_OBJECTS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/>
          <p:nvPr>
            <p:ph idx="2" type="pic"/>
          </p:nvPr>
        </p:nvSpPr>
        <p:spPr>
          <a:xfrm>
            <a:off x="878025" y="541188"/>
            <a:ext cx="3241500" cy="2508600"/>
          </a:xfrm>
          <a:prstGeom prst="rect">
            <a:avLst/>
          </a:prstGeom>
          <a:noFill/>
          <a:ln cap="flat" cmpd="sng" w="1905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18"/>
          <p:cNvSpPr/>
          <p:nvPr>
            <p:ph idx="3" type="pic"/>
          </p:nvPr>
        </p:nvSpPr>
        <p:spPr>
          <a:xfrm>
            <a:off x="878025" y="3148938"/>
            <a:ext cx="1538850" cy="1277250"/>
          </a:xfrm>
          <a:prstGeom prst="rect">
            <a:avLst/>
          </a:prstGeom>
          <a:noFill/>
          <a:ln cap="flat" cmpd="sng" w="1905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18"/>
          <p:cNvSpPr/>
          <p:nvPr>
            <p:ph idx="4" type="pic"/>
          </p:nvPr>
        </p:nvSpPr>
        <p:spPr>
          <a:xfrm>
            <a:off x="2569444" y="3144263"/>
            <a:ext cx="1538850" cy="1277250"/>
          </a:xfrm>
          <a:prstGeom prst="rect">
            <a:avLst/>
          </a:prstGeom>
          <a:noFill/>
          <a:ln cap="flat" cmpd="sng" w="1905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sp>
      <p:cxnSp>
        <p:nvCxnSpPr>
          <p:cNvPr id="81" name="Google Shape;81;p18"/>
          <p:cNvCxnSpPr/>
          <p:nvPr/>
        </p:nvCxnSpPr>
        <p:spPr>
          <a:xfrm rot="10800000">
            <a:off x="504825" y="0"/>
            <a:ext cx="0" cy="514350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" name="Google Shape;82;p18"/>
          <p:cNvCxnSpPr/>
          <p:nvPr/>
        </p:nvCxnSpPr>
        <p:spPr>
          <a:xfrm rot="10800000">
            <a:off x="0" y="4629150"/>
            <a:ext cx="9144000" cy="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4344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C2F970"/>
              </a:buClr>
              <a:buSzPts val="7200"/>
              <a:buFont typeface="Darker Grotesque"/>
              <a:buNone/>
              <a:defRPr b="0" i="0" sz="7200" u="none" cap="none" strike="noStrike">
                <a:solidFill>
                  <a:srgbClr val="C2F970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arker Grotesque Light"/>
              <a:buChar char="•"/>
              <a:defRPr b="0" i="0" sz="1600" u="none" cap="none" strike="noStrike">
                <a:solidFill>
                  <a:schemeClr val="lt1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arker Grotesque Light"/>
              <a:buChar char="–"/>
              <a:defRPr b="0" i="0" sz="1400" u="none" cap="none" strike="noStrike">
                <a:solidFill>
                  <a:schemeClr val="lt1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arker Grotesque Light"/>
              <a:buChar char="•"/>
              <a:defRPr b="0" i="0" sz="1200" u="none" cap="none" strike="noStrike">
                <a:solidFill>
                  <a:schemeClr val="lt1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defRPr>
            </a:lvl3pPr>
            <a:lvl4pPr indent="-292100" lvl="3" marL="1828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arker Grotesque Light"/>
              <a:buChar char="–"/>
              <a:defRPr b="0" i="0" sz="1000" u="none" cap="none" strike="noStrike">
                <a:solidFill>
                  <a:schemeClr val="lt1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defRPr>
            </a:lvl4pPr>
            <a:lvl5pPr indent="-292100" lvl="4" marL="22860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arker Grotesque Light"/>
              <a:buChar char="»"/>
              <a:defRPr b="0" i="0" sz="1000" u="none" cap="none" strike="noStrike">
                <a:solidFill>
                  <a:schemeClr val="lt1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arker Grotesque Light"/>
              <a:buChar char="•"/>
              <a:defRPr b="0" i="0" sz="1000" u="none" cap="none" strike="noStrike">
                <a:solidFill>
                  <a:schemeClr val="lt1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arker Grotesque Light"/>
              <a:buChar char="•"/>
              <a:defRPr b="0" i="0" sz="1000" u="none" cap="none" strike="noStrike">
                <a:solidFill>
                  <a:schemeClr val="lt1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arker Grotesque Light"/>
              <a:buChar char="•"/>
              <a:defRPr b="0" i="0" sz="1000" u="none" cap="none" strike="noStrike">
                <a:solidFill>
                  <a:schemeClr val="lt1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defRPr>
            </a:lvl8pPr>
            <a:lvl9pPr indent="-292100" lvl="8" marL="41148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arker Grotesque Light"/>
              <a:buChar char="•"/>
              <a:defRPr b="0" i="0" sz="1000" u="none" cap="none" strike="noStrike">
                <a:solidFill>
                  <a:schemeClr val="lt1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en.wikipedia.org/wiki/Supermarket" TargetMode="External"/><Relationship Id="rId4" Type="http://schemas.openxmlformats.org/officeDocument/2006/relationships/hyperlink" Target="https://www.greatgardensoftheworld.com/the-amazing-world-mazes/" TargetMode="External"/><Relationship Id="rId5" Type="http://schemas.openxmlformats.org/officeDocument/2006/relationships/hyperlink" Target="https://www.goodrx.com/well-being/diet-nutrition/grocery-store-layout?srsltid=AfmBOopqWk46gzdtBNrf3mEh1vFBGwoRHLEJPZyWv26T6G2plVYSC3up" TargetMode="External"/><Relationship Id="rId6" Type="http://schemas.openxmlformats.org/officeDocument/2006/relationships/hyperlink" Target="https://appliedpsychologydegree.usc.edu/blog/psychology-of-the-grocery-sto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4344F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/>
        </p:nvSpPr>
        <p:spPr>
          <a:xfrm>
            <a:off x="891872" y="744790"/>
            <a:ext cx="7737900" cy="17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en" sz="7200">
                <a:solidFill>
                  <a:srgbClr val="C2F97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The Structure of The Supermarket</a:t>
            </a:r>
            <a:endParaRPr sz="7200">
              <a:solidFill>
                <a:srgbClr val="C2F97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88" name="Google Shape;88;p19"/>
          <p:cNvSpPr txBox="1"/>
          <p:nvPr/>
        </p:nvSpPr>
        <p:spPr>
          <a:xfrm>
            <a:off x="891872" y="2635784"/>
            <a:ext cx="4026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" sz="2600">
                <a:solidFill>
                  <a:srgbClr val="C2F97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Estelle Spira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9" name="Google Shape;89;p19"/>
          <p:cNvCxnSpPr/>
          <p:nvPr/>
        </p:nvCxnSpPr>
        <p:spPr>
          <a:xfrm rot="10800000">
            <a:off x="504825" y="0"/>
            <a:ext cx="0" cy="514350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0" name="Google Shape;90;p19"/>
          <p:cNvCxnSpPr/>
          <p:nvPr/>
        </p:nvCxnSpPr>
        <p:spPr>
          <a:xfrm rot="10800000">
            <a:off x="0" y="4629150"/>
            <a:ext cx="9144000" cy="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" name="Google Shape;91;p19"/>
          <p:cNvSpPr txBox="1"/>
          <p:nvPr/>
        </p:nvSpPr>
        <p:spPr>
          <a:xfrm>
            <a:off x="0" y="4806591"/>
            <a:ext cx="493793" cy="1812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C2F97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01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4344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Google Shape;96;p20"/>
          <p:cNvCxnSpPr/>
          <p:nvPr/>
        </p:nvCxnSpPr>
        <p:spPr>
          <a:xfrm rot="10800000">
            <a:off x="504825" y="0"/>
            <a:ext cx="0" cy="514350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7" name="Google Shape;97;p20"/>
          <p:cNvCxnSpPr/>
          <p:nvPr/>
        </p:nvCxnSpPr>
        <p:spPr>
          <a:xfrm rot="10800000">
            <a:off x="0" y="4629150"/>
            <a:ext cx="9144000" cy="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" name="Google Shape;98;p20"/>
          <p:cNvSpPr txBox="1"/>
          <p:nvPr/>
        </p:nvSpPr>
        <p:spPr>
          <a:xfrm>
            <a:off x="435674" y="121825"/>
            <a:ext cx="85689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en" sz="7200">
                <a:solidFill>
                  <a:srgbClr val="C2F97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Supermarkets as a Maze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0"/>
          <p:cNvSpPr txBox="1"/>
          <p:nvPr/>
        </p:nvSpPr>
        <p:spPr>
          <a:xfrm>
            <a:off x="5982850" y="1509600"/>
            <a:ext cx="3090900" cy="21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Darker Grotesque Light"/>
              <a:buChar char="●"/>
            </a:pPr>
            <a:r>
              <a:rPr lang="en" sz="2300">
                <a:solidFill>
                  <a:srgbClr val="FFFFFF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rPr>
              <a:t>Supermarkets are</a:t>
            </a:r>
            <a:r>
              <a:rPr lang="en" sz="2300">
                <a:solidFill>
                  <a:srgbClr val="FFFFFF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rPr>
              <a:t> a physical manifestation of cultural taxonomy</a:t>
            </a:r>
            <a:endParaRPr sz="2300">
              <a:solidFill>
                <a:srgbClr val="FFFFFF"/>
              </a:solidFill>
              <a:latin typeface="Darker Grotesque Light"/>
              <a:ea typeface="Darker Grotesque Light"/>
              <a:cs typeface="Darker Grotesque Light"/>
              <a:sym typeface="Darker Grotesque Light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Darker Grotesque Light"/>
              <a:buChar char="●"/>
            </a:pPr>
            <a:r>
              <a:rPr lang="en" sz="2300">
                <a:solidFill>
                  <a:srgbClr val="FFFFFF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rPr>
              <a:t>To shop effectively you have to know how the items are categorized</a:t>
            </a:r>
            <a:r>
              <a:rPr b="0" i="0" lang="en" sz="2300" u="none" cap="none" strike="noStrike">
                <a:solidFill>
                  <a:srgbClr val="FFFFFF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rPr>
              <a:t>.</a:t>
            </a:r>
            <a:endParaRPr b="0" i="0" sz="1600" u="none" cap="none" strike="noStrike">
              <a:solidFill>
                <a:srgbClr val="000000"/>
              </a:solidFill>
              <a:latin typeface="Darker Grotesque Light"/>
              <a:ea typeface="Darker Grotesque Light"/>
              <a:cs typeface="Darker Grotesque Light"/>
              <a:sym typeface="Darker Grotesque Light"/>
            </a:endParaRPr>
          </a:p>
        </p:txBody>
      </p:sp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700" y="1163675"/>
            <a:ext cx="5120276" cy="2816150"/>
          </a:xfrm>
          <a:prstGeom prst="rect">
            <a:avLst/>
          </a:prstGeom>
          <a:noFill/>
          <a:ln cap="flat" cmpd="sng" w="1905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4344F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" name="Google Shape;105;p21"/>
          <p:cNvCxnSpPr/>
          <p:nvPr/>
        </p:nvCxnSpPr>
        <p:spPr>
          <a:xfrm rot="10800000">
            <a:off x="504825" y="0"/>
            <a:ext cx="0" cy="514350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" name="Google Shape;106;p21"/>
          <p:cNvCxnSpPr/>
          <p:nvPr/>
        </p:nvCxnSpPr>
        <p:spPr>
          <a:xfrm rot="10800000">
            <a:off x="0" y="4629150"/>
            <a:ext cx="9144000" cy="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1"/>
          <p:cNvSpPr txBox="1"/>
          <p:nvPr/>
        </p:nvSpPr>
        <p:spPr>
          <a:xfrm>
            <a:off x="1155749" y="1284350"/>
            <a:ext cx="6832500" cy="3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2300">
                <a:solidFill>
                  <a:srgbClr val="FFFFFF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rPr>
              <a:t>The Taxonomic Structure: Items are not placed randomly; they follow a hierarchical classification system.</a:t>
            </a:r>
            <a:endParaRPr sz="2300">
              <a:solidFill>
                <a:srgbClr val="FFFFFF"/>
              </a:solidFill>
              <a:latin typeface="Darker Grotesque Light"/>
              <a:ea typeface="Darker Grotesque Light"/>
              <a:cs typeface="Darker Grotesque Light"/>
              <a:sym typeface="Darker Grotesque Light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Darker Grotesque Light"/>
              <a:buChar char="●"/>
            </a:pPr>
            <a:r>
              <a:rPr lang="en" sz="2300">
                <a:solidFill>
                  <a:srgbClr val="FFFFFF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rPr>
              <a:t>Level 1 (Perimeter vs. Interior): Fresh/Perishable vs. Processed/Stable.</a:t>
            </a:r>
            <a:endParaRPr sz="2300">
              <a:solidFill>
                <a:srgbClr val="FFFFFF"/>
              </a:solidFill>
              <a:latin typeface="Darker Grotesque Light"/>
              <a:ea typeface="Darker Grotesque Light"/>
              <a:cs typeface="Darker Grotesque Light"/>
              <a:sym typeface="Darker Grotesque Light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Darker Grotesque Light"/>
              <a:buChar char="●"/>
            </a:pPr>
            <a:r>
              <a:rPr lang="en" sz="2300">
                <a:solidFill>
                  <a:srgbClr val="FFFFFF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rPr>
              <a:t>Level 2 (Department): Produce, Dairy, Meat, Frozen, Dry Goods.</a:t>
            </a:r>
            <a:endParaRPr sz="2300">
              <a:solidFill>
                <a:srgbClr val="FFFFFF"/>
              </a:solidFill>
              <a:latin typeface="Darker Grotesque Light"/>
              <a:ea typeface="Darker Grotesque Light"/>
              <a:cs typeface="Darker Grotesque Light"/>
              <a:sym typeface="Darker Grotesque Light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Darker Grotesque Light"/>
              <a:buChar char="●"/>
            </a:pPr>
            <a:r>
              <a:rPr lang="en" sz="2300">
                <a:solidFill>
                  <a:srgbClr val="FFFFFF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rPr>
              <a:t>Level 3 (Sub-category): Within "Produce," we have "Leafy Greens" vs. "Root Vegetables."</a:t>
            </a:r>
            <a:endParaRPr sz="2300">
              <a:solidFill>
                <a:srgbClr val="FFFFFF"/>
              </a:solidFill>
              <a:latin typeface="Darker Grotesque Light"/>
              <a:ea typeface="Darker Grotesque Light"/>
              <a:cs typeface="Darker Grotesque Light"/>
              <a:sym typeface="Darker Grotesque Light"/>
            </a:endParaRPr>
          </a:p>
        </p:txBody>
      </p:sp>
      <p:sp>
        <p:nvSpPr>
          <p:cNvPr id="108" name="Google Shape;108;p21"/>
          <p:cNvSpPr txBox="1"/>
          <p:nvPr/>
        </p:nvSpPr>
        <p:spPr>
          <a:xfrm>
            <a:off x="1284300" y="238550"/>
            <a:ext cx="75138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en" sz="7200">
                <a:solidFill>
                  <a:srgbClr val="C2F97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The Layout of Goods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4344F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/>
        </p:nvSpPr>
        <p:spPr>
          <a:xfrm>
            <a:off x="630700" y="1286525"/>
            <a:ext cx="84015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2000">
                <a:solidFill>
                  <a:schemeClr val="l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The Sequencing: Shopping follows a strict "recipe" or "plan."</a:t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1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1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2000">
                <a:solidFill>
                  <a:schemeClr val="l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Step 1: Acquisition of Tool: Selecting a cart vs. a basket </a:t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1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1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2000">
                <a:solidFill>
                  <a:schemeClr val="l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Step 2: Navigation: Most shoppers follow a "counter-clockwise" or "perimeter-first" rule.</a:t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1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1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2000">
                <a:solidFill>
                  <a:schemeClr val="l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Step 3: Evaluation: This involves a Decision Tree.</a:t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355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Darker Grotesque Medium"/>
              <a:buChar char="●"/>
            </a:pPr>
            <a:r>
              <a:rPr lang="en" sz="2000">
                <a:solidFill>
                  <a:schemeClr val="l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Is the item on the list? → Yes/No.</a:t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355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Darker Grotesque Medium"/>
              <a:buChar char="●"/>
            </a:pPr>
            <a:r>
              <a:rPr lang="en" sz="2000">
                <a:solidFill>
                  <a:schemeClr val="l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Is the price acceptable? → Yes/No.</a:t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355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Darker Grotesque Medium"/>
              <a:buChar char="●"/>
            </a:pPr>
            <a:r>
              <a:rPr lang="en" sz="2000">
                <a:solidFill>
                  <a:schemeClr val="l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Is there a substitute? (e.g., store brand vs. name brand).</a:t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1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1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2000">
                <a:solidFill>
                  <a:schemeClr val="l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Rules of Conduct: There are unwritten rules for cart "traffic" (staying to the right) and "aisle etiquette" (not blocking the shelves)</a:t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cxnSp>
        <p:nvCxnSpPr>
          <p:cNvPr id="114" name="Google Shape;114;p22"/>
          <p:cNvCxnSpPr/>
          <p:nvPr/>
        </p:nvCxnSpPr>
        <p:spPr>
          <a:xfrm rot="10800000">
            <a:off x="504825" y="0"/>
            <a:ext cx="0" cy="514350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" name="Google Shape;115;p22"/>
          <p:cNvCxnSpPr/>
          <p:nvPr/>
        </p:nvCxnSpPr>
        <p:spPr>
          <a:xfrm rot="10800000">
            <a:off x="0" y="4629150"/>
            <a:ext cx="9144000" cy="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6" name="Google Shape;116;p22"/>
          <p:cNvSpPr txBox="1"/>
          <p:nvPr/>
        </p:nvSpPr>
        <p:spPr>
          <a:xfrm>
            <a:off x="546999" y="190975"/>
            <a:ext cx="85689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en" sz="7200">
                <a:solidFill>
                  <a:srgbClr val="C2F97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Plan and Decision Tree</a:t>
            </a:r>
            <a:endParaRPr sz="7200">
              <a:solidFill>
                <a:srgbClr val="C2F97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4344F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/>
        </p:nvSpPr>
        <p:spPr>
          <a:xfrm>
            <a:off x="5671775" y="1340400"/>
            <a:ext cx="32358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5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Darker Grotesque Medium"/>
              <a:buChar char="●"/>
            </a:pPr>
            <a:r>
              <a:rPr lang="en" sz="2000">
                <a:solidFill>
                  <a:schemeClr val="l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The structure reflects the value of choice and categorization.</a:t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  <a:p>
            <a:pPr indent="-355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Darker Grotesque Medium"/>
              <a:buChar char="●"/>
            </a:pPr>
            <a:r>
              <a:rPr lang="en" sz="2000">
                <a:solidFill>
                  <a:schemeClr val="lt2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When the layout of a grocery store is changed, shoppers feel a sense of cognitive dissonance because their internal "map" no longer matches the environment. </a:t>
            </a:r>
            <a:endParaRPr sz="2000">
              <a:solidFill>
                <a:schemeClr val="lt2"/>
              </a:solidFill>
              <a:latin typeface="Darker Grotesque Medium"/>
              <a:ea typeface="Darker Grotesque Medium"/>
              <a:cs typeface="Darker Grotesque Medium"/>
              <a:sym typeface="Darker Grotesque Medium"/>
            </a:endParaRPr>
          </a:p>
        </p:txBody>
      </p:sp>
      <p:cxnSp>
        <p:nvCxnSpPr>
          <p:cNvPr id="122" name="Google Shape;122;p23"/>
          <p:cNvCxnSpPr/>
          <p:nvPr/>
        </p:nvCxnSpPr>
        <p:spPr>
          <a:xfrm rot="10800000">
            <a:off x="504825" y="0"/>
            <a:ext cx="0" cy="514350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" name="Google Shape;123;p23"/>
          <p:cNvCxnSpPr/>
          <p:nvPr/>
        </p:nvCxnSpPr>
        <p:spPr>
          <a:xfrm rot="10800000">
            <a:off x="0" y="4629150"/>
            <a:ext cx="9144000" cy="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" name="Google Shape;124;p23"/>
          <p:cNvSpPr txBox="1"/>
          <p:nvPr/>
        </p:nvSpPr>
        <p:spPr>
          <a:xfrm>
            <a:off x="546999" y="190975"/>
            <a:ext cx="8568900" cy="6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en" sz="5900">
                <a:solidFill>
                  <a:srgbClr val="C2F97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Cultural Values and Conclusion</a:t>
            </a:r>
            <a:endParaRPr sz="5900">
              <a:solidFill>
                <a:srgbClr val="C2F970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1851" y="940675"/>
            <a:ext cx="4537400" cy="340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4344F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/>
        </p:nvSpPr>
        <p:spPr>
          <a:xfrm>
            <a:off x="2543172" y="164857"/>
            <a:ext cx="40578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en" sz="7200">
                <a:solidFill>
                  <a:srgbClr val="C2F970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Sources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4"/>
          <p:cNvSpPr txBox="1"/>
          <p:nvPr/>
        </p:nvSpPr>
        <p:spPr>
          <a:xfrm>
            <a:off x="795053" y="940635"/>
            <a:ext cx="8016900" cy="25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5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arker Grotesque Light"/>
              <a:buChar char="●"/>
            </a:pPr>
            <a:r>
              <a:rPr lang="en" sz="2000" u="sng">
                <a:solidFill>
                  <a:schemeClr val="lt1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https://en.wikipedia.org/wiki/Supermarket</a:t>
            </a:r>
            <a:endParaRPr sz="2000">
              <a:solidFill>
                <a:schemeClr val="lt1"/>
              </a:solidFill>
              <a:latin typeface="Darker Grotesque Light"/>
              <a:ea typeface="Darker Grotesque Light"/>
              <a:cs typeface="Darker Grotesque Light"/>
              <a:sym typeface="Darker Grotesque Light"/>
            </a:endParaRPr>
          </a:p>
          <a:p>
            <a:pPr indent="-355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arker Grotesque Light"/>
              <a:buChar char="●"/>
            </a:pPr>
            <a:r>
              <a:rPr lang="en" sz="2000" u="sng">
                <a:solidFill>
                  <a:schemeClr val="lt1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https://www.greatgardensoftheworld.com/the-amazing-world-mazes/</a:t>
            </a:r>
            <a:endParaRPr sz="2000">
              <a:solidFill>
                <a:schemeClr val="lt1"/>
              </a:solidFill>
              <a:latin typeface="Darker Grotesque Light"/>
              <a:ea typeface="Darker Grotesque Light"/>
              <a:cs typeface="Darker Grotesque Light"/>
              <a:sym typeface="Darker Grotesque Light"/>
            </a:endParaRPr>
          </a:p>
          <a:p>
            <a:pPr indent="-355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arker Grotesque Light"/>
              <a:buChar char="●"/>
            </a:pPr>
            <a:r>
              <a:rPr lang="en" sz="2000" u="sng">
                <a:solidFill>
                  <a:schemeClr val="lt1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https://www.goodrx.com/well-being/diet-nutrition/grocery-store-layout?srsltid=AfmBOopqWk46gzdtBNrf3mEh1vFBGwoRHLEJPZyWv26T6G2plVYSC3up</a:t>
            </a:r>
            <a:endParaRPr sz="2000">
              <a:solidFill>
                <a:schemeClr val="lt1"/>
              </a:solidFill>
              <a:latin typeface="Darker Grotesque Light"/>
              <a:ea typeface="Darker Grotesque Light"/>
              <a:cs typeface="Darker Grotesque Light"/>
              <a:sym typeface="Darker Grotesque Light"/>
            </a:endParaRPr>
          </a:p>
          <a:p>
            <a:pPr indent="-355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arker Grotesque Light"/>
              <a:buChar char="●"/>
            </a:pPr>
            <a:r>
              <a:rPr lang="en" sz="2000" u="sng">
                <a:solidFill>
                  <a:schemeClr val="lt1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https://appliedpsychologydegree.usc.edu/blog/psychology-of-the-grocery-store</a:t>
            </a:r>
            <a:endParaRPr sz="2000">
              <a:solidFill>
                <a:schemeClr val="lt1"/>
              </a:solidFill>
              <a:latin typeface="Darker Grotesque Light"/>
              <a:ea typeface="Darker Grotesque Light"/>
              <a:cs typeface="Darker Grotesque Light"/>
              <a:sym typeface="Darker Grotesque Light"/>
            </a:endParaRPr>
          </a:p>
          <a:p>
            <a:pPr indent="-355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arker Grotesque Light"/>
              <a:buChar char="●"/>
            </a:pPr>
            <a:r>
              <a:rPr lang="en" sz="2000">
                <a:solidFill>
                  <a:schemeClr val="lt1"/>
                </a:solidFill>
                <a:latin typeface="Darker Grotesque Light"/>
                <a:ea typeface="Darker Grotesque Light"/>
                <a:cs typeface="Darker Grotesque Light"/>
                <a:sym typeface="Darker Grotesque Light"/>
              </a:rPr>
              <a:t>https://cayugadisplays.com/us/blog/the-psychology-behind-store-layouts</a:t>
            </a:r>
            <a:endParaRPr sz="2000">
              <a:solidFill>
                <a:schemeClr val="lt1"/>
              </a:solidFill>
              <a:latin typeface="Darker Grotesque Light"/>
              <a:ea typeface="Darker Grotesque Light"/>
              <a:cs typeface="Darker Grotesque Light"/>
              <a:sym typeface="Darker Grotesque Light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Darker Grotesque Light"/>
              <a:ea typeface="Darker Grotesque Light"/>
              <a:cs typeface="Darker Grotesque Light"/>
              <a:sym typeface="Darker Grotesque Light"/>
            </a:endParaRPr>
          </a:p>
        </p:txBody>
      </p:sp>
      <p:cxnSp>
        <p:nvCxnSpPr>
          <p:cNvPr id="132" name="Google Shape;132;p24"/>
          <p:cNvCxnSpPr/>
          <p:nvPr/>
        </p:nvCxnSpPr>
        <p:spPr>
          <a:xfrm rot="10800000">
            <a:off x="504825" y="0"/>
            <a:ext cx="0" cy="514350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" name="Google Shape;133;p24"/>
          <p:cNvCxnSpPr/>
          <p:nvPr/>
        </p:nvCxnSpPr>
        <p:spPr>
          <a:xfrm rot="10800000">
            <a:off x="0" y="4629150"/>
            <a:ext cx="9144000" cy="0"/>
          </a:xfrm>
          <a:prstGeom prst="straightConnector1">
            <a:avLst/>
          </a:prstGeom>
          <a:noFill/>
          <a:ln cap="flat" cmpd="sng" w="38100">
            <a:solidFill>
              <a:srgbClr val="C2F97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Bold Minimal E-Commer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