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Montserrat"/>
      <p:regular r:id="rId21"/>
      <p:bold r:id="rId22"/>
      <p:italic r:id="rId23"/>
      <p:boldItalic r:id="rId24"/>
    </p:embeddedFont>
    <p:embeddedFont>
      <p:font typeface="Merriweather"/>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erriweather-bold.fntdata"/><Relationship Id="rId25" Type="http://schemas.openxmlformats.org/officeDocument/2006/relationships/font" Target="fonts/Merriweather-regular.fntdata"/><Relationship Id="rId28" Type="http://schemas.openxmlformats.org/officeDocument/2006/relationships/font" Target="fonts/Merriweather-boldItalic.fntdata"/><Relationship Id="rId27" Type="http://schemas.openxmlformats.org/officeDocument/2006/relationships/font" Target="fonts/Merriweather-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litarygardens.org" TargetMode="External"/><Relationship Id="rId3" Type="http://schemas.openxmlformats.org/officeDocument/2006/relationships/hyperlink" Target="https://solitarygardens.org/solitary-gardeners" TargetMode="External"/><Relationship Id="rId4" Type="http://schemas.openxmlformats.org/officeDocument/2006/relationships/hyperlink" Target="https://solitarygardens.org/solitary-gardeners" TargetMode="External"/><Relationship Id="rId5" Type="http://schemas.openxmlformats.org/officeDocument/2006/relationships/hyperlink" Target="https://solitarygardens.org/garden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d4d1ab7250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d4d1ab725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Even if the action does not directly affect you, it still leads to this type of anger – an “us vs them” mindset, it is who we are.. But it does not have to be if we learn how to </a:t>
            </a:r>
            <a:r>
              <a:rPr lang="en"/>
              <a:t>avoid</a:t>
            </a:r>
            <a:r>
              <a:rPr lang="en"/>
              <a:t> this </a:t>
            </a:r>
            <a:endParaRPr/>
          </a:p>
          <a:p>
            <a:pPr indent="0" lvl="0" marL="0" rtl="0" algn="l">
              <a:spcBef>
                <a:spcPts val="0"/>
              </a:spcBef>
              <a:spcAft>
                <a:spcPts val="0"/>
              </a:spcAft>
              <a:buNone/>
            </a:pPr>
            <a:r>
              <a:rPr lang="en"/>
              <a:t>A need to “restore balance”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d4c90413f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d4c90413f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40000"/>
              </a:lnSpc>
              <a:spcBef>
                <a:spcPts val="0"/>
              </a:spcBef>
              <a:spcAft>
                <a:spcPts val="0"/>
              </a:spcAft>
              <a:buNone/>
            </a:pPr>
            <a:r>
              <a:t/>
            </a:r>
            <a:endParaRPr sz="1000">
              <a:solidFill>
                <a:srgbClr val="121212"/>
              </a:solidFill>
              <a:latin typeface="Georgia"/>
              <a:ea typeface="Georgia"/>
              <a:cs typeface="Georgia"/>
              <a:sym typeface="Georgia"/>
            </a:endParaRPr>
          </a:p>
          <a:p>
            <a:pPr indent="-304800" lvl="1" marL="914400" rtl="0" algn="l">
              <a:lnSpc>
                <a:spcPct val="140000"/>
              </a:lnSpc>
              <a:spcBef>
                <a:spcPts val="900"/>
              </a:spcBef>
              <a:spcAft>
                <a:spcPts val="0"/>
              </a:spcAft>
              <a:buClr>
                <a:srgbClr val="121212"/>
              </a:buClr>
              <a:buSzPts val="1200"/>
              <a:buFont typeface="Georgia"/>
              <a:buChar char="○"/>
            </a:pPr>
            <a:r>
              <a:rPr lang="en" sz="1300">
                <a:solidFill>
                  <a:srgbClr val="121212"/>
                </a:solidFill>
                <a:latin typeface="Georgia"/>
                <a:ea typeface="Georgia"/>
                <a:cs typeface="Georgia"/>
                <a:sym typeface="Georgia"/>
              </a:rPr>
              <a:t>(international rules set by the UN based on scientific studies) </a:t>
            </a:r>
            <a:endParaRPr sz="1300">
              <a:solidFill>
                <a:srgbClr val="121212"/>
              </a:solidFill>
              <a:latin typeface="Georgia"/>
              <a:ea typeface="Georgia"/>
              <a:cs typeface="Georgia"/>
              <a:sym typeface="Georgia"/>
            </a:endParaRPr>
          </a:p>
          <a:p>
            <a:pPr indent="-304800" lvl="1" marL="914400" rtl="0" algn="l">
              <a:lnSpc>
                <a:spcPct val="140000"/>
              </a:lnSpc>
              <a:spcBef>
                <a:spcPts val="0"/>
              </a:spcBef>
              <a:spcAft>
                <a:spcPts val="0"/>
              </a:spcAft>
              <a:buClr>
                <a:srgbClr val="121212"/>
              </a:buClr>
              <a:buSzPts val="1200"/>
              <a:buFont typeface="Georgia"/>
              <a:buChar char="○"/>
            </a:pPr>
            <a:r>
              <a:t/>
            </a:r>
            <a:endParaRPr sz="1800">
              <a:solidFill>
                <a:srgbClr val="595959"/>
              </a:solidFill>
            </a:endParaRPr>
          </a:p>
          <a:p>
            <a:pPr indent="-304800" lvl="1" marL="914400" rtl="0" algn="l">
              <a:lnSpc>
                <a:spcPct val="140000"/>
              </a:lnSpc>
              <a:spcBef>
                <a:spcPts val="0"/>
              </a:spcBef>
              <a:spcAft>
                <a:spcPts val="0"/>
              </a:spcAft>
              <a:buClr>
                <a:srgbClr val="121212"/>
              </a:buClr>
              <a:buSzPts val="1200"/>
              <a:buFont typeface="Georgia"/>
              <a:buChar char="○"/>
            </a:pPr>
            <a:r>
              <a:t/>
            </a:r>
            <a:endParaRPr sz="1200">
              <a:solidFill>
                <a:srgbClr val="121212"/>
              </a:solidFill>
              <a:latin typeface="Georgia"/>
              <a:ea typeface="Georgia"/>
              <a:cs typeface="Georgia"/>
              <a:sym typeface="Georgia"/>
            </a:endParaRPr>
          </a:p>
          <a:p>
            <a:pPr indent="-304800" lvl="1" marL="914400" rtl="0" algn="l">
              <a:lnSpc>
                <a:spcPct val="140000"/>
              </a:lnSpc>
              <a:spcBef>
                <a:spcPts val="0"/>
              </a:spcBef>
              <a:spcAft>
                <a:spcPts val="0"/>
              </a:spcAft>
              <a:buClr>
                <a:srgbClr val="121212"/>
              </a:buClr>
              <a:buSzPts val="1200"/>
              <a:buFont typeface="Georgia"/>
              <a:buChar char="○"/>
            </a:pPr>
            <a:r>
              <a:rPr lang="en" sz="1200">
                <a:solidFill>
                  <a:srgbClr val="121212"/>
                </a:solidFill>
                <a:latin typeface="Georgia"/>
                <a:ea typeface="Georgia"/>
                <a:cs typeface="Georgia"/>
                <a:sym typeface="Georgia"/>
              </a:rPr>
              <a:t>Psychological damage that can be irreversible or even fatal (panic, depression, hallucinations, self harm, etc)</a:t>
            </a:r>
            <a:endParaRPr sz="1200">
              <a:solidFill>
                <a:srgbClr val="121212"/>
              </a:solidFill>
              <a:latin typeface="Georgia"/>
              <a:ea typeface="Georgia"/>
              <a:cs typeface="Georgia"/>
              <a:sym typeface="Georgia"/>
            </a:endParaRPr>
          </a:p>
          <a:p>
            <a:pPr indent="0" lvl="0" marL="0" rtl="0" algn="l">
              <a:lnSpc>
                <a:spcPct val="140000"/>
              </a:lnSpc>
              <a:spcBef>
                <a:spcPts val="900"/>
              </a:spcBef>
              <a:spcAft>
                <a:spcPts val="0"/>
              </a:spcAft>
              <a:buNone/>
            </a:pPr>
            <a:r>
              <a:t/>
            </a:r>
            <a:endParaRPr sz="1000">
              <a:solidFill>
                <a:srgbClr val="121212"/>
              </a:solidFill>
              <a:latin typeface="Georgia"/>
              <a:ea typeface="Georgia"/>
              <a:cs typeface="Georgia"/>
              <a:sym typeface="Georgia"/>
            </a:endParaRPr>
          </a:p>
          <a:p>
            <a:pPr indent="0" lvl="0" marL="0" rtl="0" algn="l">
              <a:lnSpc>
                <a:spcPct val="140000"/>
              </a:lnSpc>
              <a:spcBef>
                <a:spcPts val="900"/>
              </a:spcBef>
              <a:spcAft>
                <a:spcPts val="0"/>
              </a:spcAft>
              <a:buClr>
                <a:schemeClr val="dk1"/>
              </a:buClr>
              <a:buSzPts val="1100"/>
              <a:buFont typeface="Arial"/>
              <a:buNone/>
            </a:pPr>
            <a:r>
              <a:rPr lang="en" sz="1000">
                <a:solidFill>
                  <a:srgbClr val="121212"/>
                </a:solidFill>
                <a:latin typeface="Georgia"/>
                <a:ea typeface="Georgia"/>
                <a:cs typeface="Georgia"/>
                <a:sym typeface="Georgia"/>
              </a:rPr>
              <a:t>From the Guardian: </a:t>
            </a:r>
            <a:r>
              <a:rPr lang="en" sz="1000">
                <a:solidFill>
                  <a:srgbClr val="121212"/>
                </a:solidFill>
                <a:latin typeface="Georgia"/>
                <a:ea typeface="Georgia"/>
                <a:cs typeface="Georgia"/>
                <a:sym typeface="Georgia"/>
              </a:rPr>
              <a:t>“There was ample forensic evidence at the scene of the murder, including a bloody fingerprint, yet none of it implicated Woodfox and Wallace. Both men, who were serving separate sentences for robbery at the time, had alibis. It emerged after the trial that the main state witness against them, a fellow prisoner, had been paid for his testimony in cigarettes and promises of a reduced sentence.</a:t>
            </a:r>
            <a:endParaRPr sz="1000">
              <a:solidFill>
                <a:srgbClr val="121212"/>
              </a:solidFill>
              <a:latin typeface="Georgia"/>
              <a:ea typeface="Georgia"/>
              <a:cs typeface="Georgia"/>
              <a:sym typeface="Georgia"/>
            </a:endParaRPr>
          </a:p>
          <a:p>
            <a:pPr indent="0" lvl="0" marL="0" rtl="0" algn="l">
              <a:lnSpc>
                <a:spcPct val="140000"/>
              </a:lnSpc>
              <a:spcBef>
                <a:spcPts val="900"/>
              </a:spcBef>
              <a:spcAft>
                <a:spcPts val="0"/>
              </a:spcAft>
              <a:buClr>
                <a:schemeClr val="dk1"/>
              </a:buClr>
              <a:buSzPts val="1100"/>
              <a:buFont typeface="Arial"/>
              <a:buNone/>
            </a:pPr>
            <a:r>
              <a:rPr lang="en" sz="1000">
                <a:solidFill>
                  <a:srgbClr val="121212"/>
                </a:solidFill>
                <a:latin typeface="Georgia"/>
                <a:ea typeface="Georgia"/>
                <a:cs typeface="Georgia"/>
                <a:sym typeface="Georgia"/>
              </a:rPr>
              <a:t>Despite all that, and many other discrepancies, all-white juries took less than an hour to convict both men in separate trials.</a:t>
            </a:r>
            <a:endParaRPr sz="1000">
              <a:solidFill>
                <a:srgbClr val="121212"/>
              </a:solidFill>
              <a:latin typeface="Georgia"/>
              <a:ea typeface="Georgia"/>
              <a:cs typeface="Georgia"/>
              <a:sym typeface="Georgia"/>
            </a:endParaRPr>
          </a:p>
          <a:p>
            <a:pPr indent="0" lvl="0" marL="0" rtl="0" algn="l">
              <a:lnSpc>
                <a:spcPct val="140000"/>
              </a:lnSpc>
              <a:spcBef>
                <a:spcPts val="900"/>
              </a:spcBef>
              <a:spcAft>
                <a:spcPts val="0"/>
              </a:spcAft>
              <a:buClr>
                <a:schemeClr val="dk1"/>
              </a:buClr>
              <a:buSzPts val="1100"/>
              <a:buFont typeface="Arial"/>
              <a:buNone/>
            </a:pPr>
            <a:r>
              <a:rPr lang="en" sz="1000">
                <a:solidFill>
                  <a:srgbClr val="121212"/>
                </a:solidFill>
                <a:latin typeface="Georgia"/>
                <a:ea typeface="Georgia"/>
                <a:cs typeface="Georgia"/>
                <a:sym typeface="Georgia"/>
              </a:rPr>
              <a:t>Three years before they were framed for Miller’s death, Woodfox and Wallace set up an Angola prison branch of the Black Panther party.</a:t>
            </a:r>
            <a:endParaRPr sz="1000">
              <a:solidFill>
                <a:srgbClr val="121212"/>
              </a:solidFill>
              <a:latin typeface="Georgia"/>
              <a:ea typeface="Georgia"/>
              <a:cs typeface="Georgia"/>
              <a:sym typeface="Georgia"/>
            </a:endParaRPr>
          </a:p>
          <a:p>
            <a:pPr indent="0" lvl="0" marL="0" rtl="0" algn="l">
              <a:lnSpc>
                <a:spcPct val="140000"/>
              </a:lnSpc>
              <a:spcBef>
                <a:spcPts val="900"/>
              </a:spcBef>
              <a:spcAft>
                <a:spcPts val="0"/>
              </a:spcAft>
              <a:buClr>
                <a:schemeClr val="dk1"/>
              </a:buClr>
              <a:buSzPts val="1100"/>
              <a:buFont typeface="Arial"/>
              <a:buNone/>
            </a:pPr>
            <a:r>
              <a:rPr lang="en" sz="1000">
                <a:solidFill>
                  <a:srgbClr val="121212"/>
                </a:solidFill>
                <a:latin typeface="Georgia"/>
                <a:ea typeface="Georgia"/>
                <a:cs typeface="Georgia"/>
                <a:sym typeface="Georgia"/>
              </a:rPr>
              <a:t>They saw it as a way to fight for racial justice in an environment in which none existed. Angola was built on the site of an old cotton plantation where slaves were bred and put to work in the fields. The location was named after the African country that supplied most of the slaves.</a:t>
            </a:r>
            <a:endParaRPr sz="1000">
              <a:solidFill>
                <a:srgbClr val="121212"/>
              </a:solidFill>
              <a:latin typeface="Georgia"/>
              <a:ea typeface="Georgia"/>
              <a:cs typeface="Georgia"/>
              <a:sym typeface="Georgia"/>
            </a:endParaRPr>
          </a:p>
          <a:p>
            <a:pPr indent="0" lvl="0" marL="0" rtl="0" algn="l">
              <a:lnSpc>
                <a:spcPct val="140000"/>
              </a:lnSpc>
              <a:spcBef>
                <a:spcPts val="900"/>
              </a:spcBef>
              <a:spcAft>
                <a:spcPts val="900"/>
              </a:spcAft>
              <a:buClr>
                <a:schemeClr val="dk1"/>
              </a:buClr>
              <a:buSzPts val="1100"/>
              <a:buFont typeface="Arial"/>
              <a:buNone/>
            </a:pPr>
            <a:r>
              <a:rPr lang="en" sz="1000">
                <a:solidFill>
                  <a:srgbClr val="121212"/>
                </a:solidFill>
                <a:latin typeface="Georgia"/>
                <a:ea typeface="Georgia"/>
                <a:cs typeface="Georgia"/>
                <a:sym typeface="Georgia"/>
              </a:rPr>
              <a:t>In 1971, when Woodfox formed the Panther chapter, the prison continued to operate a system of slave labour in all but name. Black prisoners, segregated from white inmates, were sent out into the baking sun to pick cotton for two cents an hour.”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d4d1ab725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d4d1ab725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d4d1ab725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d4d1ab725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P</a:t>
            </a:r>
            <a:r>
              <a:rPr lang="en"/>
              <a:t>eople</a:t>
            </a:r>
            <a:r>
              <a:rPr lang="en"/>
              <a:t> are “punished” for poverty, leads to the cycle of poverty because when people are detained even if they are innocent and eventually not convicted they are losing money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d4d1ab7250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d4d1ab7250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a:r>
            <a:r>
              <a:rPr lang="en" sz="1150">
                <a:solidFill>
                  <a:srgbClr val="2A2C2E"/>
                </a:solidFill>
                <a:latin typeface="Montserrat"/>
                <a:ea typeface="Montserrat"/>
                <a:cs typeface="Montserrat"/>
                <a:sym typeface="Montserrat"/>
              </a:rPr>
              <a:t> prison industrial complex (PIC) is a term we use to describe the overlapping interests of government and industry that use surveillance, policing, and imprisonment as solutions to economic, social and political problems.</a:t>
            </a:r>
            <a:endParaRPr sz="1150">
              <a:solidFill>
                <a:srgbClr val="2A2C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150">
                <a:solidFill>
                  <a:srgbClr val="2A2C2E"/>
                </a:solidFill>
                <a:latin typeface="Montserrat"/>
                <a:ea typeface="Montserrat"/>
                <a:cs typeface="Montserrat"/>
                <a:sym typeface="Montserrat"/>
              </a:rPr>
              <a:t>Through its reach and impact, the PIC helps and maintains the authority of people who get their power through racial, economic and other privileges. There are many ways this power is collected and maintained through the PIC, including </a:t>
            </a:r>
            <a:r>
              <a:rPr i="1" lang="en" sz="1150">
                <a:solidFill>
                  <a:srgbClr val="2A2C2E"/>
                </a:solidFill>
                <a:latin typeface="Montserrat"/>
                <a:ea typeface="Montserrat"/>
                <a:cs typeface="Montserrat"/>
                <a:sym typeface="Montserrat"/>
              </a:rPr>
              <a:t>creating mass media images</a:t>
            </a:r>
            <a:r>
              <a:rPr lang="en" sz="1150">
                <a:solidFill>
                  <a:srgbClr val="2A2C2E"/>
                </a:solidFill>
                <a:latin typeface="Montserrat"/>
                <a:ea typeface="Montserrat"/>
                <a:cs typeface="Montserrat"/>
                <a:sym typeface="Montserrat"/>
              </a:rPr>
              <a:t>that keep alive stereotypes of people of color, poor people, queer people, immigrants, youth, and other oppressed communities as criminal, delinquent, or deviant. This power is also maintained by </a:t>
            </a:r>
            <a:r>
              <a:rPr i="1" lang="en" sz="1150">
                <a:solidFill>
                  <a:srgbClr val="2A2C2E"/>
                </a:solidFill>
                <a:latin typeface="Montserrat"/>
                <a:ea typeface="Montserrat"/>
                <a:cs typeface="Montserrat"/>
                <a:sym typeface="Montserrat"/>
              </a:rPr>
              <a:t>earning huge profits</a:t>
            </a:r>
            <a:r>
              <a:rPr lang="en" sz="1150">
                <a:solidFill>
                  <a:srgbClr val="2A2C2E"/>
                </a:solidFill>
                <a:latin typeface="Montserrat"/>
                <a:ea typeface="Montserrat"/>
                <a:cs typeface="Montserrat"/>
                <a:sym typeface="Montserrat"/>
              </a:rPr>
              <a:t> for private companies that deal with prisons and police forces; helping </a:t>
            </a:r>
            <a:r>
              <a:rPr i="1" lang="en" sz="1150">
                <a:solidFill>
                  <a:srgbClr val="2A2C2E"/>
                </a:solidFill>
                <a:latin typeface="Montserrat"/>
                <a:ea typeface="Montserrat"/>
                <a:cs typeface="Montserrat"/>
                <a:sym typeface="Montserrat"/>
              </a:rPr>
              <a:t>earn political gains</a:t>
            </a:r>
            <a:r>
              <a:rPr lang="en" sz="1150">
                <a:solidFill>
                  <a:srgbClr val="2A2C2E"/>
                </a:solidFill>
                <a:latin typeface="Montserrat"/>
                <a:ea typeface="Montserrat"/>
                <a:cs typeface="Montserrat"/>
                <a:sym typeface="Montserrat"/>
              </a:rPr>
              <a:t> for “tough on crime” politicians; increasing the influence of prison guard and police unions; and </a:t>
            </a:r>
            <a:r>
              <a:rPr i="1" lang="en" sz="1150">
                <a:solidFill>
                  <a:srgbClr val="2A2C2E"/>
                </a:solidFill>
                <a:latin typeface="Montserrat"/>
                <a:ea typeface="Montserrat"/>
                <a:cs typeface="Montserrat"/>
                <a:sym typeface="Montserrat"/>
              </a:rPr>
              <a:t>eliminating social and political dissent</a:t>
            </a:r>
            <a:r>
              <a:rPr lang="en" sz="1150">
                <a:solidFill>
                  <a:srgbClr val="2A2C2E"/>
                </a:solidFill>
                <a:latin typeface="Montserrat"/>
                <a:ea typeface="Montserrat"/>
                <a:cs typeface="Montserrat"/>
                <a:sym typeface="Montserrat"/>
              </a:rPr>
              <a:t> by oppressed communities that make demands for self-determination and reorganization of power in the US.” </a:t>
            </a:r>
            <a:endParaRPr sz="1150">
              <a:solidFill>
                <a:srgbClr val="2A2C2E"/>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d4d1ab725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d4d1ab725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t/>
            </a:r>
            <a:endParaRPr i="1">
              <a:solidFill>
                <a:srgbClr val="061D22"/>
              </a:solidFill>
              <a:highlight>
                <a:srgbClr val="FFFFFF"/>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d4d1ab725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d4d1ab725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4d1ab725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d4d1ab725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Ironically</a:t>
            </a:r>
            <a:r>
              <a:rPr lang="en"/>
              <a:t> </a:t>
            </a:r>
            <a:r>
              <a:rPr lang="en" sz="1400">
                <a:solidFill>
                  <a:srgbClr val="595959"/>
                </a:solidFill>
              </a:rPr>
              <a:t>Medical care is mandated for prisoners (they have a right to healthcare like many of us do not really have)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d4d1ab7250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d4d1ab7250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 mom’s cousin </a:t>
            </a:r>
            <a:endParaRPr/>
          </a:p>
          <a:p>
            <a:pPr indent="0" lvl="0" marL="0" rtl="0" algn="l">
              <a:spcBef>
                <a:spcPts val="0"/>
              </a:spcBef>
              <a:spcAft>
                <a:spcPts val="0"/>
              </a:spcAft>
              <a:buNone/>
            </a:pPr>
            <a:r>
              <a:rPr lang="en"/>
              <a:t>In jail for 7 years, in 2010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scabies </a:t>
            </a:r>
            <a:endParaRPr/>
          </a:p>
          <a:p>
            <a:pPr indent="0" lvl="0" marL="0" rtl="0" algn="l">
              <a:spcBef>
                <a:spcPts val="0"/>
              </a:spcBef>
              <a:spcAft>
                <a:spcPts val="0"/>
              </a:spcAft>
              <a:buNone/>
            </a:pPr>
            <a:r>
              <a:rPr lang="en"/>
              <a:t>-wrote to my mother on scraps of paper </a:t>
            </a:r>
            <a:endParaRPr/>
          </a:p>
          <a:p>
            <a:pPr indent="0" lvl="0" marL="0" rtl="0" algn="l">
              <a:spcBef>
                <a:spcPts val="0"/>
              </a:spcBef>
              <a:spcAft>
                <a:spcPts val="0"/>
              </a:spcAft>
              <a:buNone/>
            </a:pPr>
            <a:r>
              <a:rPr lang="en"/>
              <a:t>- you were an inspiration to me keep fighting </a:t>
            </a:r>
            <a:endParaRPr/>
          </a:p>
          <a:p>
            <a:pPr indent="0" lvl="0" marL="0" rtl="0" algn="l">
              <a:spcBef>
                <a:spcPts val="0"/>
              </a:spcBef>
              <a:spcAft>
                <a:spcPts val="0"/>
              </a:spcAft>
              <a:buNone/>
            </a:pPr>
            <a:r>
              <a:rPr lang="en"/>
              <a:t>-punishment did not fit the crime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Everyone in my family has a different relationship to it, a lot of people are really hurt by it </a:t>
            </a:r>
            <a:endParaRPr/>
          </a:p>
          <a:p>
            <a:pPr indent="0" lvl="0" marL="0" rtl="0" algn="l">
              <a:spcBef>
                <a:spcPts val="0"/>
              </a:spcBef>
              <a:spcAft>
                <a:spcPts val="0"/>
              </a:spcAft>
              <a:buNone/>
            </a:pPr>
            <a:r>
              <a:rPr lang="en"/>
              <a:t>“She was really smart but also really dumb”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d4d1ab7250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d4d1ab7250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rPr>
              <a:t>5 grams of crack cocaine</a:t>
            </a:r>
            <a:r>
              <a:rPr lang="en">
                <a:solidFill>
                  <a:schemeClr val="dk1"/>
                </a:solidFill>
              </a:rPr>
              <a:t> triggered the same mandatory sentence as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500 grams of powder cocaine</a:t>
            </a:r>
            <a:endParaRPr b="1">
              <a:solidFill>
                <a:schemeClr val="dk1"/>
              </a:solidFill>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It took </a:t>
            </a:r>
            <a:r>
              <a:rPr b="1" lang="en">
                <a:solidFill>
                  <a:schemeClr val="dk1"/>
                </a:solidFill>
              </a:rPr>
              <a:t>28 grams of crack</a:t>
            </a:r>
            <a:r>
              <a:rPr lang="en">
                <a:solidFill>
                  <a:schemeClr val="dk1"/>
                </a:solidFill>
              </a:rPr>
              <a:t> to trigger the same sentence as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500 grams of powder cocaine</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d4c90413f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d4c90413f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70000"/>
              </a:lnSpc>
              <a:spcBef>
                <a:spcPts val="0"/>
              </a:spcBef>
              <a:spcAft>
                <a:spcPts val="0"/>
              </a:spcAft>
              <a:buClr>
                <a:schemeClr val="dk1"/>
              </a:buClr>
              <a:buSzPts val="1100"/>
              <a:buFont typeface="Arial"/>
              <a:buNone/>
            </a:pPr>
            <a:r>
              <a:rPr b="1" lang="en" sz="1200">
                <a:solidFill>
                  <a:schemeClr val="dk1"/>
                </a:solidFill>
              </a:rPr>
              <a:t>From </a:t>
            </a:r>
            <a:r>
              <a:rPr b="1" lang="en" sz="1200" u="sng">
                <a:solidFill>
                  <a:schemeClr val="hlink"/>
                </a:solidFill>
                <a:hlinkClick r:id="rId2"/>
              </a:rPr>
              <a:t>solitarygardens.org</a:t>
            </a:r>
            <a:r>
              <a:rPr b="1" lang="en" sz="1200">
                <a:solidFill>
                  <a:schemeClr val="dk1"/>
                </a:solidFill>
              </a:rPr>
              <a:t>: The Solitary Gardens</a:t>
            </a:r>
            <a:r>
              <a:rPr lang="en" sz="1200">
                <a:solidFill>
                  <a:schemeClr val="dk1"/>
                </a:solidFill>
              </a:rPr>
              <a:t>, are constructed from the byproducts of sugarcane, cotton, tobacco and indigo- the largest chattel slave crops- which we grow on-site, exposing the illusion that slavery was abolished in the United States. </a:t>
            </a:r>
            <a:r>
              <a:rPr b="1" lang="en" sz="1200">
                <a:solidFill>
                  <a:schemeClr val="dk1"/>
                </a:solidFill>
              </a:rPr>
              <a:t>The Solitary Gardens</a:t>
            </a:r>
            <a:r>
              <a:rPr lang="en" sz="1200">
                <a:solidFill>
                  <a:schemeClr val="dk1"/>
                </a:solidFill>
              </a:rPr>
              <a:t> utilize the tools of prison abolition, permaculture, contemplative practices, and transformative justice to facilitate exchanges between persons subjected to solitary confinement and volunteer proxies on the “outside.” The beds are “gardened” by prisoners, known as</a:t>
            </a:r>
            <a:r>
              <a:rPr lang="en" sz="1200">
                <a:solidFill>
                  <a:schemeClr val="dk1"/>
                </a:solidFill>
                <a:uFill>
                  <a:noFill/>
                </a:uFill>
                <a:hlinkClick r:id="rId3">
                  <a:extLst>
                    <a:ext uri="{A12FA001-AC4F-418D-AE19-62706E023703}">
                      <ahyp:hlinkClr val="tx"/>
                    </a:ext>
                  </a:extLst>
                </a:hlinkClick>
              </a:rPr>
              <a:t> </a:t>
            </a:r>
            <a:r>
              <a:rPr b="1" lang="en" sz="1200">
                <a:solidFill>
                  <a:schemeClr val="dk1"/>
                </a:solidFill>
                <a:uFill>
                  <a:noFill/>
                </a:uFill>
                <a:hlinkClick r:id="rId4">
                  <a:extLst>
                    <a:ext uri="{A12FA001-AC4F-418D-AE19-62706E023703}">
                      <ahyp:hlinkClr val="tx"/>
                    </a:ext>
                  </a:extLst>
                </a:hlinkClick>
              </a:rPr>
              <a:t>Solitary Gardeners,</a:t>
            </a:r>
            <a:r>
              <a:rPr lang="en" sz="1200">
                <a:solidFill>
                  <a:schemeClr val="dk1"/>
                </a:solidFill>
              </a:rPr>
              <a:t> through written exchanges, growing calendars and design templates. As the garden beds mature, the prison architecture is overpowered by plant life, proving that nature—like hope, love, and imagination—will ultimately triumph over the harm humans impose on ourselves and on the planet.</a:t>
            </a:r>
            <a:endParaRPr sz="1200">
              <a:solidFill>
                <a:schemeClr val="dk1"/>
              </a:solidFill>
            </a:endParaRPr>
          </a:p>
          <a:p>
            <a:pPr indent="0" lvl="0" marL="0" rtl="0" algn="l">
              <a:lnSpc>
                <a:spcPct val="170000"/>
              </a:lnSpc>
              <a:spcBef>
                <a:spcPts val="1200"/>
              </a:spcBef>
              <a:spcAft>
                <a:spcPts val="0"/>
              </a:spcAft>
              <a:buClr>
                <a:schemeClr val="dk1"/>
              </a:buClr>
              <a:buSzPts val="1100"/>
              <a:buFont typeface="Arial"/>
              <a:buNone/>
            </a:pPr>
            <a:r>
              <a:rPr b="1" lang="en" sz="1200">
                <a:solidFill>
                  <a:schemeClr val="dk1"/>
                </a:solidFill>
                <a:uFill>
                  <a:noFill/>
                </a:uFill>
                <a:hlinkClick r:id="rId5">
                  <a:extLst>
                    <a:ext uri="{A12FA001-AC4F-418D-AE19-62706E023703}">
                      <ahyp:hlinkClr val="tx"/>
                    </a:ext>
                  </a:extLst>
                </a:hlinkClick>
              </a:rPr>
              <a:t>The Gardens</a:t>
            </a:r>
            <a:r>
              <a:rPr lang="en" sz="1200">
                <a:solidFill>
                  <a:schemeClr val="dk1"/>
                </a:solidFill>
              </a:rPr>
              <a:t> are both a park in the Lower 9th Ward of New Orleans and several host garden sites across the country where volunteer individuals, groups, and nonprofits facilitate their own exchanges with those condemned to isolation in America’s prisons. </a:t>
            </a:r>
            <a:r>
              <a:rPr b="1" lang="en" sz="1200">
                <a:solidFill>
                  <a:schemeClr val="dk1"/>
                </a:solidFill>
              </a:rPr>
              <a:t>The Solitary Gardens</a:t>
            </a:r>
            <a:r>
              <a:rPr lang="en" sz="1200">
                <a:solidFill>
                  <a:schemeClr val="dk1"/>
                </a:solidFill>
              </a:rPr>
              <a:t> is a social sculpture and collaborative project that cultivates conversations around alternatives to incarceration by catalyzing compassion. This project directly and metaphorically asks us to imagine a landscape without prisons.</a:t>
            </a:r>
            <a:endParaRPr sz="12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d4d1ab7250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d4d1ab725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Phase 1: Low incarceration (pre-1970s)</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Phase 2: Rapid expansion (1970s–2000s)</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Phase 3: Peak (2000s)</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Phase 4: Slight decline but persistent inequality (today)</a:t>
            </a:r>
            <a:endParaRPr b="1" sz="1300">
              <a:solidFill>
                <a:schemeClr val="dk1"/>
              </a:solidFill>
            </a:endParaRPr>
          </a:p>
          <a:p>
            <a:pPr indent="0" lvl="0" marL="0" rtl="0" algn="l">
              <a:spcBef>
                <a:spcPts val="40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d4d1ab7250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d4d1ab7250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d4d1ab7250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d4d1ab7250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olitarygardens.org" TargetMode="Externa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1" Type="http://schemas.openxmlformats.org/officeDocument/2006/relationships/hyperlink" Target="https://www.humanrightsresearch.org/post/mass-incarceration-in-the-united-states-a-historical-context" TargetMode="External"/><Relationship Id="rId10" Type="http://schemas.openxmlformats.org/officeDocument/2006/relationships/hyperlink" Target="https://solitarygardens.org/ucsc" TargetMode="External"/><Relationship Id="rId13" Type="http://schemas.openxmlformats.org/officeDocument/2006/relationships/hyperlink" Target="https://www.dea.gov/dea-celebrates-50-years" TargetMode="External"/><Relationship Id="rId12" Type="http://schemas.openxmlformats.org/officeDocument/2006/relationships/hyperlink" Target="https://pmc.ncbi.nlm.nih.gov/articles/PMC4242077"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jpg"/><Relationship Id="rId4" Type="http://schemas.openxmlformats.org/officeDocument/2006/relationships/hyperlink" Target="https://www.theguardian.com/world/2021/feb/19/albert-woodfox-interview-solitary-confinement-44-years" TargetMode="External"/><Relationship Id="rId9" Type="http://schemas.openxmlformats.org/officeDocument/2006/relationships/hyperlink" Target="https://www.motherjones.com/media/2013/07/herman-wallace-house-angola-jackie-sumell/" TargetMode="External"/><Relationship Id="rId15" Type="http://schemas.openxmlformats.org/officeDocument/2006/relationships/hyperlink" Target="https://www.congress.gov/115/plaws/publ391/PLAW-115publ391.pdf" TargetMode="External"/><Relationship Id="rId14" Type="http://schemas.openxmlformats.org/officeDocument/2006/relationships/hyperlink" Target="https://criticalresistance.org/mission-vision/not-so-common-language/" TargetMode="External"/><Relationship Id="rId17" Type="http://schemas.openxmlformats.org/officeDocument/2006/relationships/hyperlink" Target="https://www.researchgate.net/publication/324868743_On_the_difference_between_moral_outrage_and_empathic_anger_Anger_about_wrongful_deeds_or_harmful_consequences" TargetMode="External"/><Relationship Id="rId16" Type="http://schemas.openxmlformats.org/officeDocument/2006/relationships/hyperlink" Target="https://www.congress.gov/crs-product/R41461" TargetMode="External"/><Relationship Id="rId5" Type="http://schemas.openxmlformats.org/officeDocument/2006/relationships/hyperlink" Target="https://www.sentencingproject.org/reports/mass-incarceration-trends/?utm_source=chatgpt.com" TargetMode="External"/><Relationship Id="rId6" Type="http://schemas.openxmlformats.org/officeDocument/2006/relationships/hyperlink" Target="https://pmc.ncbi.nlm.nih.gov/articles/PMC6324558/?utm_source=chatgpt.com#R1" TargetMode="External"/><Relationship Id="rId18" Type="http://schemas.openxmlformats.org/officeDocument/2006/relationships/hyperlink" Target="https://www.sciencedirect.com/science/chapter/bookseries/abs/pii/S0065260107000044?via%3Dihub" TargetMode="External"/><Relationship Id="rId7" Type="http://schemas.openxmlformats.org/officeDocument/2006/relationships/hyperlink" Target="https://www.prisonpolicy.org/graphs/" TargetMode="External"/><Relationship Id="rId8" Type="http://schemas.openxmlformats.org/officeDocument/2006/relationships/hyperlink" Target="https://pmc.ncbi.nlm.nih.gov/articles/PMC2518612/pdf/0980176.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44575"/>
            <a:ext cx="8520600" cy="3268800"/>
          </a:xfrm>
          <a:prstGeom prst="rect">
            <a:avLst/>
          </a:prstGeom>
          <a:solidFill>
            <a:schemeClr val="accent4"/>
          </a:solidFill>
        </p:spPr>
        <p:txBody>
          <a:bodyPr anchorCtr="0" anchor="b" bIns="91425" lIns="91425" spcFirstLastPara="1" rIns="91425" wrap="square" tIns="91425">
            <a:normAutofit/>
          </a:bodyPr>
          <a:lstStyle/>
          <a:p>
            <a:pPr indent="0" lvl="0" marL="0" rtl="0" algn="l">
              <a:spcBef>
                <a:spcPts val="0"/>
              </a:spcBef>
              <a:spcAft>
                <a:spcPts val="0"/>
              </a:spcAft>
              <a:buNone/>
            </a:pPr>
            <a:r>
              <a:rPr lang="en"/>
              <a:t>Mass Incarceration,</a:t>
            </a:r>
            <a:endParaRPr/>
          </a:p>
          <a:p>
            <a:pPr indent="0" lvl="0" marL="0" rtl="0" algn="l">
              <a:spcBef>
                <a:spcPts val="0"/>
              </a:spcBef>
              <a:spcAft>
                <a:spcPts val="0"/>
              </a:spcAft>
              <a:buNone/>
            </a:pPr>
            <a:r>
              <a:rPr lang="en" sz="3700"/>
              <a:t>th</a:t>
            </a:r>
            <a:r>
              <a:rPr lang="en" sz="3700"/>
              <a:t>e</a:t>
            </a:r>
            <a:r>
              <a:rPr lang="en" sz="3700"/>
              <a:t> “War on Drugs”, </a:t>
            </a:r>
            <a:endParaRPr sz="3700"/>
          </a:p>
          <a:p>
            <a:pPr indent="0" lvl="0" marL="0" rtl="0" algn="l">
              <a:spcBef>
                <a:spcPts val="0"/>
              </a:spcBef>
              <a:spcAft>
                <a:spcPts val="0"/>
              </a:spcAft>
              <a:buNone/>
            </a:pPr>
            <a:r>
              <a:rPr lang="en" sz="3700"/>
              <a:t>&amp; systematic oppression</a:t>
            </a:r>
            <a:endParaRPr sz="3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accent4"/>
                </a:solidFill>
              </a:rPr>
              <a:t>Psychological framework behind </a:t>
            </a:r>
            <a:r>
              <a:rPr lang="en">
                <a:solidFill>
                  <a:schemeClr val="accent4"/>
                </a:solidFill>
              </a:rPr>
              <a:t>punishment </a:t>
            </a:r>
            <a:r>
              <a:rPr lang="en"/>
              <a:t>  </a:t>
            </a:r>
            <a:endParaRPr/>
          </a:p>
        </p:txBody>
      </p:sp>
      <p:sp>
        <p:nvSpPr>
          <p:cNvPr id="60" name="Google Shape;60;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accent6"/>
                </a:solidFill>
              </a:rPr>
              <a:t>Moral outrage</a:t>
            </a:r>
            <a:r>
              <a:rPr lang="en" sz="1500">
                <a:solidFill>
                  <a:schemeClr val="accent4"/>
                </a:solidFill>
              </a:rPr>
              <a:t>: anger that comes from a moral standard being violated </a:t>
            </a:r>
            <a:endParaRPr sz="1500">
              <a:solidFill>
                <a:schemeClr val="accent4"/>
              </a:solidFill>
            </a:endParaRPr>
          </a:p>
          <a:p>
            <a:pPr indent="-323850" lvl="0" marL="457200" rtl="0" algn="l">
              <a:spcBef>
                <a:spcPts val="1200"/>
              </a:spcBef>
              <a:spcAft>
                <a:spcPts val="0"/>
              </a:spcAft>
              <a:buClr>
                <a:schemeClr val="accent4"/>
              </a:buClr>
              <a:buSzPts val="1500"/>
              <a:buChar char="●"/>
            </a:pPr>
            <a:r>
              <a:rPr lang="en" sz="1500">
                <a:solidFill>
                  <a:schemeClr val="accent4"/>
                </a:solidFill>
              </a:rPr>
              <a:t>Often self-serving, rooted in biases, and even irrational </a:t>
            </a:r>
            <a:endParaRPr sz="1500">
              <a:solidFill>
                <a:schemeClr val="accent4"/>
              </a:solidFill>
            </a:endParaRPr>
          </a:p>
          <a:p>
            <a:pPr indent="0" lvl="0" marL="0" rtl="0" algn="l">
              <a:spcBef>
                <a:spcPts val="1200"/>
              </a:spcBef>
              <a:spcAft>
                <a:spcPts val="0"/>
              </a:spcAft>
              <a:buNone/>
            </a:pPr>
            <a:r>
              <a:rPr lang="en" sz="1500">
                <a:solidFill>
                  <a:schemeClr val="accent4"/>
                </a:solidFill>
              </a:rPr>
              <a:t>Other emotions to note: fear, hate, &amp; contempt </a:t>
            </a:r>
            <a:endParaRPr sz="1500">
              <a:solidFill>
                <a:schemeClr val="accent4"/>
              </a:solidFill>
            </a:endParaRPr>
          </a:p>
          <a:p>
            <a:pPr indent="0" lvl="0" marL="0" rtl="0" algn="l">
              <a:spcBef>
                <a:spcPts val="1200"/>
              </a:spcBef>
              <a:spcAft>
                <a:spcPts val="0"/>
              </a:spcAft>
              <a:buNone/>
            </a:pPr>
            <a:r>
              <a:t/>
            </a:r>
            <a:endParaRPr sz="1500">
              <a:solidFill>
                <a:schemeClr val="accent4"/>
              </a:solidFill>
            </a:endParaRPr>
          </a:p>
          <a:p>
            <a:pPr indent="0" lvl="0" marL="0" rtl="0" algn="l">
              <a:spcBef>
                <a:spcPts val="1200"/>
              </a:spcBef>
              <a:spcAft>
                <a:spcPts val="0"/>
              </a:spcAft>
              <a:buNone/>
            </a:pPr>
            <a:r>
              <a:rPr lang="en" sz="1500">
                <a:solidFill>
                  <a:schemeClr val="accent6"/>
                </a:solidFill>
              </a:rPr>
              <a:t>Derivative and retributive justice</a:t>
            </a:r>
            <a:r>
              <a:rPr lang="en" sz="1500">
                <a:solidFill>
                  <a:schemeClr val="accent4"/>
                </a:solidFill>
              </a:rPr>
              <a:t> → Humans will incur personal costs just to punish wrongdoers</a:t>
            </a:r>
            <a:endParaRPr sz="1500">
              <a:solidFill>
                <a:schemeClr val="accent4"/>
              </a:solidFill>
            </a:endParaRPr>
          </a:p>
          <a:p>
            <a:pPr indent="0" lvl="0" marL="0" rtl="0" algn="l">
              <a:spcBef>
                <a:spcPts val="1200"/>
              </a:spcBef>
              <a:spcAft>
                <a:spcPts val="0"/>
              </a:spcAft>
              <a:buNone/>
            </a:pPr>
            <a:r>
              <a:rPr lang="en" sz="1500">
                <a:solidFill>
                  <a:schemeClr val="accent4"/>
                </a:solidFill>
              </a:rPr>
              <a:t>Key idea of deterrence is to “teach people a lesson” </a:t>
            </a:r>
            <a:endParaRPr sz="1500">
              <a:solidFill>
                <a:schemeClr val="accent4"/>
              </a:solidFill>
            </a:endParaRPr>
          </a:p>
          <a:p>
            <a:pPr indent="0" lvl="0" marL="0" rtl="0" algn="l">
              <a:spcBef>
                <a:spcPts val="1200"/>
              </a:spcBef>
              <a:spcAft>
                <a:spcPts val="0"/>
              </a:spcAft>
              <a:buNone/>
            </a:pPr>
            <a:r>
              <a:rPr lang="en" sz="1500">
                <a:solidFill>
                  <a:schemeClr val="accent4"/>
                </a:solidFill>
              </a:rPr>
              <a:t>Key idea of retribution is for the criminals to “suffer”</a:t>
            </a:r>
            <a:endParaRPr sz="1500">
              <a:solidFill>
                <a:schemeClr val="accent4"/>
              </a:solidFill>
            </a:endParaRPr>
          </a:p>
          <a:p>
            <a:pPr indent="0" lvl="0" marL="0" rtl="0" algn="l">
              <a:spcBef>
                <a:spcPts val="1200"/>
              </a:spcBef>
              <a:spcAft>
                <a:spcPts val="0"/>
              </a:spcAft>
              <a:buNone/>
            </a:pPr>
            <a:r>
              <a:t/>
            </a:r>
            <a:endParaRPr sz="1500">
              <a:solidFill>
                <a:schemeClr val="accent4"/>
              </a:solidFill>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4" name="Shape 64"/>
        <p:cNvGrpSpPr/>
        <p:nvPr/>
      </p:nvGrpSpPr>
      <p:grpSpPr>
        <a:xfrm>
          <a:off x="0" y="0"/>
          <a:ext cx="0" cy="0"/>
          <a:chOff x="0" y="0"/>
          <a:chExt cx="0" cy="0"/>
        </a:xfrm>
      </p:grpSpPr>
      <p:sp>
        <p:nvSpPr>
          <p:cNvPr id="65" name="Google Shape;65;p15"/>
          <p:cNvSpPr txBox="1"/>
          <p:nvPr>
            <p:ph type="title"/>
          </p:nvPr>
        </p:nvSpPr>
        <p:spPr>
          <a:xfrm>
            <a:off x="177025" y="167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accent4"/>
                </a:solidFill>
              </a:rPr>
              <a:t>Louisiana</a:t>
            </a:r>
            <a:r>
              <a:rPr lang="en">
                <a:solidFill>
                  <a:schemeClr val="accent4"/>
                </a:solidFill>
              </a:rPr>
              <a:t> State </a:t>
            </a:r>
            <a:r>
              <a:rPr lang="en">
                <a:solidFill>
                  <a:schemeClr val="accent4"/>
                </a:solidFill>
              </a:rPr>
              <a:t>Penitentiary</a:t>
            </a:r>
            <a:r>
              <a:rPr lang="en">
                <a:solidFill>
                  <a:schemeClr val="accent4"/>
                </a:solidFill>
              </a:rPr>
              <a:t> &amp; the “Angola 3” </a:t>
            </a:r>
            <a:endParaRPr>
              <a:solidFill>
                <a:schemeClr val="accent4"/>
              </a:solidFill>
            </a:endParaRPr>
          </a:p>
        </p:txBody>
      </p:sp>
      <p:sp>
        <p:nvSpPr>
          <p:cNvPr id="66" name="Google Shape;66;p15"/>
          <p:cNvSpPr txBox="1"/>
          <p:nvPr>
            <p:ph idx="1" type="body"/>
          </p:nvPr>
        </p:nvSpPr>
        <p:spPr>
          <a:xfrm>
            <a:off x="99600" y="739925"/>
            <a:ext cx="8956800" cy="572700"/>
          </a:xfrm>
          <a:prstGeom prst="rect">
            <a:avLst/>
          </a:prstGeom>
          <a:solidFill>
            <a:schemeClr val="accent4"/>
          </a:solidFill>
        </p:spPr>
        <p:txBody>
          <a:bodyPr anchorCtr="0" anchor="t" bIns="91425" lIns="91425" spcFirstLastPara="1" rIns="91425" wrap="square" tIns="91425">
            <a:noAutofit/>
          </a:bodyPr>
          <a:lstStyle/>
          <a:p>
            <a:pPr indent="0" lvl="0" marL="0" rtl="0" algn="l">
              <a:lnSpc>
                <a:spcPct val="140000"/>
              </a:lnSpc>
              <a:spcBef>
                <a:spcPts val="0"/>
              </a:spcBef>
              <a:spcAft>
                <a:spcPts val="0"/>
              </a:spcAft>
              <a:buNone/>
            </a:pPr>
            <a:r>
              <a:rPr lang="en" sz="1300">
                <a:solidFill>
                  <a:srgbClr val="121212"/>
                </a:solidFill>
                <a:latin typeface="Georgia"/>
                <a:ea typeface="Georgia"/>
                <a:cs typeface="Georgia"/>
                <a:sym typeface="Georgia"/>
              </a:rPr>
              <a:t>Humans should not be in isolation more than </a:t>
            </a:r>
            <a:r>
              <a:rPr lang="en" sz="1300">
                <a:solidFill>
                  <a:srgbClr val="121212"/>
                </a:solidFill>
                <a:latin typeface="Georgia"/>
                <a:ea typeface="Georgia"/>
                <a:cs typeface="Georgia"/>
                <a:sym typeface="Georgia"/>
              </a:rPr>
              <a:t> 15 days (international rules set by the UN based on scientific studies) </a:t>
            </a:r>
            <a:endParaRPr sz="1300">
              <a:solidFill>
                <a:srgbClr val="121212"/>
              </a:solidFill>
              <a:latin typeface="Georgia"/>
              <a:ea typeface="Georgia"/>
              <a:cs typeface="Georgia"/>
              <a:sym typeface="Georgia"/>
            </a:endParaRPr>
          </a:p>
          <a:p>
            <a:pPr indent="0" lvl="0" marL="0" rtl="0" algn="l">
              <a:lnSpc>
                <a:spcPct val="140000"/>
              </a:lnSpc>
              <a:spcBef>
                <a:spcPts val="900"/>
              </a:spcBef>
              <a:spcAft>
                <a:spcPts val="0"/>
              </a:spcAft>
              <a:buClr>
                <a:schemeClr val="dk1"/>
              </a:buClr>
              <a:buSzPts val="1100"/>
              <a:buFont typeface="Arial"/>
              <a:buNone/>
            </a:pPr>
            <a:r>
              <a:t/>
            </a:r>
            <a:endParaRPr/>
          </a:p>
          <a:p>
            <a:pPr indent="0" lvl="0" marL="0" rtl="0" algn="l">
              <a:lnSpc>
                <a:spcPct val="140000"/>
              </a:lnSpc>
              <a:spcBef>
                <a:spcPts val="900"/>
              </a:spcBef>
              <a:spcAft>
                <a:spcPts val="900"/>
              </a:spcAft>
              <a:buNone/>
            </a:pPr>
            <a:r>
              <a:t/>
            </a:r>
            <a:endParaRPr sz="1300">
              <a:solidFill>
                <a:srgbClr val="121212"/>
              </a:solidFill>
              <a:latin typeface="Georgia"/>
              <a:ea typeface="Georgia"/>
              <a:cs typeface="Georgia"/>
              <a:sym typeface="Georgia"/>
            </a:endParaRPr>
          </a:p>
        </p:txBody>
      </p:sp>
      <p:sp>
        <p:nvSpPr>
          <p:cNvPr id="67" name="Google Shape;67;p15"/>
          <p:cNvSpPr txBox="1"/>
          <p:nvPr/>
        </p:nvSpPr>
        <p:spPr>
          <a:xfrm>
            <a:off x="99600" y="1120100"/>
            <a:ext cx="8956800" cy="3576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Each served for &gt; 40 years each in solitary </a:t>
            </a:r>
            <a:r>
              <a:rPr lang="en">
                <a:solidFill>
                  <a:schemeClr val="dk2"/>
                </a:solidFill>
              </a:rPr>
              <a:t>confinement (Longest period in US prison history )</a:t>
            </a:r>
            <a:endParaRPr sz="1600">
              <a:solidFill>
                <a:schemeClr val="dk2"/>
              </a:solidFill>
            </a:endParaRPr>
          </a:p>
        </p:txBody>
      </p:sp>
      <p:sp>
        <p:nvSpPr>
          <p:cNvPr id="68" name="Google Shape;68;p15"/>
          <p:cNvSpPr txBox="1"/>
          <p:nvPr/>
        </p:nvSpPr>
        <p:spPr>
          <a:xfrm>
            <a:off x="177025" y="1785200"/>
            <a:ext cx="8956800" cy="335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rPr>
              <a:t>Albert Woodfox and Herman Wallace were c</a:t>
            </a:r>
            <a:r>
              <a:rPr lang="en" sz="2000">
                <a:solidFill>
                  <a:schemeClr val="accent4"/>
                </a:solidFill>
              </a:rPr>
              <a:t>onvicted of killing a prisons </a:t>
            </a:r>
            <a:r>
              <a:rPr lang="en" sz="2000">
                <a:solidFill>
                  <a:schemeClr val="accent4"/>
                </a:solidFill>
              </a:rPr>
              <a:t>correctional</a:t>
            </a:r>
            <a:r>
              <a:rPr lang="en" sz="2000">
                <a:solidFill>
                  <a:schemeClr val="accent4"/>
                </a:solidFill>
              </a:rPr>
              <a:t> officer</a:t>
            </a:r>
            <a:endParaRPr sz="2000">
              <a:solidFill>
                <a:schemeClr val="accent4"/>
              </a:solidFill>
            </a:endParaRPr>
          </a:p>
          <a:p>
            <a:pPr indent="0" lvl="0" marL="0" rtl="0" algn="l">
              <a:spcBef>
                <a:spcPts val="0"/>
              </a:spcBef>
              <a:spcAft>
                <a:spcPts val="0"/>
              </a:spcAft>
              <a:buNone/>
            </a:pPr>
            <a:r>
              <a:rPr lang="en" sz="2000">
                <a:solidFill>
                  <a:schemeClr val="accent4"/>
                </a:solidFill>
              </a:rPr>
              <a:t> </a:t>
            </a:r>
            <a:endParaRPr sz="2000">
              <a:solidFill>
                <a:schemeClr val="accent4"/>
              </a:solidFill>
            </a:endParaRPr>
          </a:p>
          <a:p>
            <a:pPr indent="-342900" lvl="0" marL="457200" rtl="0" algn="l">
              <a:spcBef>
                <a:spcPts val="0"/>
              </a:spcBef>
              <a:spcAft>
                <a:spcPts val="0"/>
              </a:spcAft>
              <a:buClr>
                <a:schemeClr val="accent4"/>
              </a:buClr>
              <a:buSzPts val="1800"/>
              <a:buChar char="●"/>
            </a:pPr>
            <a:r>
              <a:rPr lang="en" sz="2000">
                <a:solidFill>
                  <a:schemeClr val="accent4"/>
                </a:solidFill>
              </a:rPr>
              <a:t>They h</a:t>
            </a:r>
            <a:r>
              <a:rPr lang="en" sz="2000">
                <a:solidFill>
                  <a:schemeClr val="accent4"/>
                </a:solidFill>
              </a:rPr>
              <a:t>ad set up a Black Panther party branch in Angola prison </a:t>
            </a:r>
            <a:r>
              <a:rPr lang="en" sz="1300">
                <a:solidFill>
                  <a:schemeClr val="accent4"/>
                </a:solidFill>
              </a:rPr>
              <a:t>(3 years prior to conviction) </a:t>
            </a:r>
            <a:endParaRPr sz="1300">
              <a:solidFill>
                <a:schemeClr val="accent4"/>
              </a:solidFill>
            </a:endParaRPr>
          </a:p>
          <a:p>
            <a:pPr indent="-355600" lvl="0" marL="457200" rtl="0" algn="l">
              <a:spcBef>
                <a:spcPts val="0"/>
              </a:spcBef>
              <a:spcAft>
                <a:spcPts val="0"/>
              </a:spcAft>
              <a:buClr>
                <a:schemeClr val="accent4"/>
              </a:buClr>
              <a:buSzPts val="2000"/>
              <a:buChar char="●"/>
            </a:pPr>
            <a:r>
              <a:rPr lang="en" sz="2000">
                <a:solidFill>
                  <a:schemeClr val="accent4"/>
                </a:solidFill>
              </a:rPr>
              <a:t>Forensic evidence on the scene did not implicate Woodfox or Wallace </a:t>
            </a:r>
            <a:endParaRPr sz="2000">
              <a:solidFill>
                <a:schemeClr val="accent4"/>
              </a:solidFill>
            </a:endParaRPr>
          </a:p>
          <a:p>
            <a:pPr indent="-355600" lvl="0" marL="457200" rtl="0" algn="l">
              <a:spcBef>
                <a:spcPts val="0"/>
              </a:spcBef>
              <a:spcAft>
                <a:spcPts val="0"/>
              </a:spcAft>
              <a:buClr>
                <a:schemeClr val="accent4"/>
              </a:buClr>
              <a:buSzPts val="2000"/>
              <a:buChar char="●"/>
            </a:pPr>
            <a:r>
              <a:rPr lang="en" sz="2000">
                <a:solidFill>
                  <a:schemeClr val="accent4"/>
                </a:solidFill>
              </a:rPr>
              <a:t>They both had ample alibis</a:t>
            </a:r>
            <a:endParaRPr sz="2000">
              <a:solidFill>
                <a:schemeClr val="accent4"/>
              </a:solidFill>
            </a:endParaRPr>
          </a:p>
          <a:p>
            <a:pPr indent="-355600" lvl="0" marL="457200" rtl="0" algn="l">
              <a:spcBef>
                <a:spcPts val="0"/>
              </a:spcBef>
              <a:spcAft>
                <a:spcPts val="0"/>
              </a:spcAft>
              <a:buClr>
                <a:schemeClr val="accent4"/>
              </a:buClr>
              <a:buSzPts val="2000"/>
              <a:buChar char="●"/>
            </a:pPr>
            <a:r>
              <a:rPr lang="en" sz="2000">
                <a:solidFill>
                  <a:schemeClr val="accent4"/>
                </a:solidFill>
              </a:rPr>
              <a:t>Evidence against them was from an inmate that was paid off</a:t>
            </a:r>
            <a:endParaRPr sz="2000">
              <a:solidFill>
                <a:schemeClr val="accent4"/>
              </a:solidFill>
            </a:endParaRPr>
          </a:p>
          <a:p>
            <a:pPr indent="-355600" lvl="0" marL="457200" rtl="0" algn="l">
              <a:spcBef>
                <a:spcPts val="0"/>
              </a:spcBef>
              <a:spcAft>
                <a:spcPts val="0"/>
              </a:spcAft>
              <a:buClr>
                <a:schemeClr val="accent4"/>
              </a:buClr>
              <a:buSzPts val="2000"/>
              <a:buChar char="●"/>
            </a:pPr>
            <a:r>
              <a:rPr lang="en" sz="2000">
                <a:solidFill>
                  <a:schemeClr val="accent4"/>
                </a:solidFill>
              </a:rPr>
              <a:t>All white jury convicted them in less than an hour</a:t>
            </a:r>
            <a:r>
              <a:rPr lang="en" sz="2000">
                <a:solidFill>
                  <a:schemeClr val="dk2"/>
                </a:solidFill>
              </a:rPr>
              <a:t> </a:t>
            </a:r>
            <a:endParaRPr sz="2000">
              <a:solidFill>
                <a:schemeClr val="dk2"/>
              </a:solidFill>
            </a:endParaRPr>
          </a:p>
          <a:p>
            <a:pPr indent="0" lvl="0" marL="0" rtl="0" algn="l">
              <a:spcBef>
                <a:spcPts val="0"/>
              </a:spcBef>
              <a:spcAft>
                <a:spcPts val="0"/>
              </a:spcAft>
              <a:buNone/>
            </a:pPr>
            <a:r>
              <a:t/>
            </a:r>
            <a:endParaRPr sz="1700">
              <a:solidFill>
                <a:schemeClr val="dk2"/>
              </a:solidFill>
            </a:endParaRPr>
          </a:p>
          <a:p>
            <a:pPr indent="0" lvl="0" marL="0" rtl="0" algn="l">
              <a:spcBef>
                <a:spcPts val="0"/>
              </a:spcBef>
              <a:spcAft>
                <a:spcPts val="0"/>
              </a:spcAft>
              <a:buNone/>
            </a:pPr>
            <a:r>
              <a:t/>
            </a:r>
            <a:endParaRPr sz="1800">
              <a:solidFill>
                <a:schemeClr val="dk2"/>
              </a:solidFill>
            </a:endParaRPr>
          </a:p>
        </p:txBody>
      </p:sp>
      <p:sp>
        <p:nvSpPr>
          <p:cNvPr id="69" name="Google Shape;69;p15"/>
          <p:cNvSpPr txBox="1"/>
          <p:nvPr/>
        </p:nvSpPr>
        <p:spPr>
          <a:xfrm>
            <a:off x="6000" y="4758500"/>
            <a:ext cx="9144000" cy="384900"/>
          </a:xfrm>
          <a:prstGeom prst="rect">
            <a:avLst/>
          </a:prstGeom>
          <a:solidFill>
            <a:srgbClr val="B45F0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rPr>
              <a:t>Angola used to be a cotton plantation before a prison. Prisoners were segregated. They picked cotton for two cents an hour. </a:t>
            </a:r>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3" name="Shape 73"/>
        <p:cNvGrpSpPr/>
        <p:nvPr/>
      </p:nvGrpSpPr>
      <p:grpSpPr>
        <a:xfrm>
          <a:off x="0" y="0"/>
          <a:ext cx="0" cy="0"/>
          <a:chOff x="0" y="0"/>
          <a:chExt cx="0" cy="0"/>
        </a:xfrm>
      </p:grpSpPr>
      <p:sp>
        <p:nvSpPr>
          <p:cNvPr id="74" name="Google Shape;74;p16"/>
          <p:cNvSpPr txBox="1"/>
          <p:nvPr/>
        </p:nvSpPr>
        <p:spPr>
          <a:xfrm>
            <a:off x="110250" y="962075"/>
            <a:ext cx="3852000" cy="354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accent4"/>
                </a:solidFill>
                <a:latin typeface="Merriweather"/>
                <a:ea typeface="Merriweather"/>
                <a:cs typeface="Merriweather"/>
                <a:sym typeface="Merriweather"/>
              </a:rPr>
              <a:t>“As of 2023, the most recent data, Black youth were 5.6 times as likely to be placed (i.e., detained or committed) in juvenile facilities as their white peers. The disparity is now at an all-time high, based on data that starts in 1997”*</a:t>
            </a:r>
            <a:endParaRPr sz="1600">
              <a:solidFill>
                <a:schemeClr val="accent4"/>
              </a:solidFill>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600">
              <a:solidFill>
                <a:schemeClr val="accent4"/>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1600">
                <a:solidFill>
                  <a:schemeClr val="accent4"/>
                </a:solidFill>
                <a:latin typeface="Merriweather"/>
                <a:ea typeface="Merriweather"/>
                <a:cs typeface="Merriweather"/>
                <a:sym typeface="Merriweather"/>
              </a:rPr>
              <a:t>“In 2019, Black Americans represented 14% of the total U.S. population, 33% of the total prison population, and 46% of the prison population who had already served at least 10 years”*</a:t>
            </a:r>
            <a:endParaRPr sz="1600">
              <a:solidFill>
                <a:schemeClr val="accent4"/>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sz="1600">
              <a:solidFill>
                <a:schemeClr val="accent4"/>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a:solidFill>
                <a:schemeClr val="accent4"/>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a:solidFill>
                <a:schemeClr val="accent4"/>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a:solidFill>
                <a:schemeClr val="accent4"/>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a:solidFill>
                <a:schemeClr val="accent4"/>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a:solidFill>
                <a:srgbClr val="333333"/>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a:solidFill>
                <a:srgbClr val="333333"/>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a:solidFill>
                <a:srgbClr val="333333"/>
              </a:solidFill>
              <a:latin typeface="Merriweather"/>
              <a:ea typeface="Merriweather"/>
              <a:cs typeface="Merriweather"/>
              <a:sym typeface="Merriweather"/>
            </a:endParaRPr>
          </a:p>
          <a:p>
            <a:pPr indent="0" lvl="0" marL="0" rtl="0" algn="l">
              <a:lnSpc>
                <a:spcPct val="100000"/>
              </a:lnSpc>
              <a:spcBef>
                <a:spcPts val="2600"/>
              </a:spcBef>
              <a:spcAft>
                <a:spcPts val="0"/>
              </a:spcAft>
              <a:buNone/>
            </a:pPr>
            <a:r>
              <a:t/>
            </a:r>
            <a:endParaRPr>
              <a:solidFill>
                <a:srgbClr val="333333"/>
              </a:solidFill>
              <a:latin typeface="Merriweather"/>
              <a:ea typeface="Merriweather"/>
              <a:cs typeface="Merriweather"/>
              <a:sym typeface="Merriweather"/>
            </a:endParaRPr>
          </a:p>
          <a:p>
            <a:pPr indent="0" lvl="0" marL="0" rtl="0" algn="l">
              <a:lnSpc>
                <a:spcPct val="100000"/>
              </a:lnSpc>
              <a:spcBef>
                <a:spcPts val="2600"/>
              </a:spcBef>
              <a:spcAft>
                <a:spcPts val="0"/>
              </a:spcAft>
              <a:buClr>
                <a:schemeClr val="dk1"/>
              </a:buClr>
              <a:buSzPts val="1100"/>
              <a:buFont typeface="Arial"/>
              <a:buNone/>
            </a:pPr>
            <a:r>
              <a:t/>
            </a:r>
            <a:endParaRPr>
              <a:solidFill>
                <a:srgbClr val="333333"/>
              </a:solidFill>
              <a:latin typeface="Merriweather"/>
              <a:ea typeface="Merriweather"/>
              <a:cs typeface="Merriweather"/>
              <a:sym typeface="Merriweather"/>
            </a:endParaRPr>
          </a:p>
          <a:p>
            <a:pPr indent="0" lvl="0" marL="0" rtl="0" algn="l">
              <a:spcBef>
                <a:spcPts val="2600"/>
              </a:spcBef>
              <a:spcAft>
                <a:spcPts val="0"/>
              </a:spcAft>
              <a:buNone/>
            </a:pPr>
            <a:r>
              <a:t/>
            </a:r>
            <a:endParaRPr sz="1500">
              <a:solidFill>
                <a:srgbClr val="333333"/>
              </a:solidFill>
            </a:endParaRPr>
          </a:p>
          <a:p>
            <a:pPr indent="0" lvl="0" marL="0" rtl="0" algn="l">
              <a:spcBef>
                <a:spcPts val="0"/>
              </a:spcBef>
              <a:spcAft>
                <a:spcPts val="0"/>
              </a:spcAft>
              <a:buNone/>
            </a:pPr>
            <a:r>
              <a:t/>
            </a:r>
            <a:endParaRPr sz="1500">
              <a:solidFill>
                <a:srgbClr val="333333"/>
              </a:solidFill>
            </a:endParaRPr>
          </a:p>
        </p:txBody>
      </p:sp>
      <p:sp>
        <p:nvSpPr>
          <p:cNvPr id="75" name="Google Shape;75;p16"/>
          <p:cNvSpPr txBox="1"/>
          <p:nvPr/>
        </p:nvSpPr>
        <p:spPr>
          <a:xfrm>
            <a:off x="169400" y="357775"/>
            <a:ext cx="8209200" cy="50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800">
                <a:solidFill>
                  <a:schemeClr val="accent4"/>
                </a:solidFill>
              </a:rPr>
              <a:t>Social Bias </a:t>
            </a:r>
            <a:endParaRPr sz="2800">
              <a:solidFill>
                <a:schemeClr val="accent4"/>
              </a:solidFill>
            </a:endParaRPr>
          </a:p>
        </p:txBody>
      </p:sp>
      <p:sp>
        <p:nvSpPr>
          <p:cNvPr id="76" name="Google Shape;76;p16"/>
          <p:cNvSpPr txBox="1"/>
          <p:nvPr/>
        </p:nvSpPr>
        <p:spPr>
          <a:xfrm>
            <a:off x="5336225" y="4797875"/>
            <a:ext cx="4224900" cy="46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4"/>
                </a:solidFill>
                <a:latin typeface="Merriweather"/>
                <a:ea typeface="Merriweather"/>
                <a:cs typeface="Merriweather"/>
                <a:sym typeface="Merriweather"/>
              </a:rPr>
              <a:t>*data from the prison sentencing project  </a:t>
            </a:r>
            <a:endParaRPr>
              <a:solidFill>
                <a:schemeClr val="accent4"/>
              </a:solidFill>
              <a:latin typeface="Merriweather"/>
              <a:ea typeface="Merriweather"/>
              <a:cs typeface="Merriweather"/>
              <a:sym typeface="Merriweather"/>
            </a:endParaRPr>
          </a:p>
          <a:p>
            <a:pPr indent="0" lvl="0" marL="0" rtl="0" algn="l">
              <a:spcBef>
                <a:spcPts val="2600"/>
              </a:spcBef>
              <a:spcAft>
                <a:spcPts val="0"/>
              </a:spcAft>
              <a:buNone/>
            </a:pPr>
            <a:r>
              <a:t/>
            </a:r>
            <a:endParaRPr sz="1800">
              <a:solidFill>
                <a:schemeClr val="dk2"/>
              </a:solidFill>
            </a:endParaRPr>
          </a:p>
        </p:txBody>
      </p:sp>
      <p:pic>
        <p:nvPicPr>
          <p:cNvPr id="77" name="Google Shape;77;p16"/>
          <p:cNvPicPr preferRelativeResize="0"/>
          <p:nvPr/>
        </p:nvPicPr>
        <p:blipFill>
          <a:blip r:embed="rId3">
            <a:alphaModFix/>
          </a:blip>
          <a:stretch>
            <a:fillRect/>
          </a:stretch>
        </p:blipFill>
        <p:spPr>
          <a:xfrm>
            <a:off x="4081950" y="357775"/>
            <a:ext cx="4862524" cy="40990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1" name="Shape 81"/>
        <p:cNvGrpSpPr/>
        <p:nvPr/>
      </p:nvGrpSpPr>
      <p:grpSpPr>
        <a:xfrm>
          <a:off x="0" y="0"/>
          <a:ext cx="0" cy="0"/>
          <a:chOff x="0" y="0"/>
          <a:chExt cx="0" cy="0"/>
        </a:xfrm>
      </p:grpSpPr>
      <p:pic>
        <p:nvPicPr>
          <p:cNvPr id="82" name="Google Shape;82;p17"/>
          <p:cNvPicPr preferRelativeResize="0"/>
          <p:nvPr/>
        </p:nvPicPr>
        <p:blipFill>
          <a:blip r:embed="rId3">
            <a:alphaModFix/>
          </a:blip>
          <a:stretch>
            <a:fillRect/>
          </a:stretch>
        </p:blipFill>
        <p:spPr>
          <a:xfrm>
            <a:off x="982774" y="266600"/>
            <a:ext cx="7616524" cy="4097499"/>
          </a:xfrm>
          <a:prstGeom prst="rect">
            <a:avLst/>
          </a:prstGeom>
          <a:noFill/>
          <a:ln>
            <a:noFill/>
          </a:ln>
        </p:spPr>
      </p:pic>
      <p:sp>
        <p:nvSpPr>
          <p:cNvPr id="83" name="Google Shape;83;p17"/>
          <p:cNvSpPr txBox="1"/>
          <p:nvPr/>
        </p:nvSpPr>
        <p:spPr>
          <a:xfrm>
            <a:off x="1026375" y="4524400"/>
            <a:ext cx="8006700" cy="81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300">
                <a:solidFill>
                  <a:srgbClr val="FF9900"/>
                </a:solidFill>
              </a:rPr>
              <a:t>Pretrial detention can lead to a 32.2 percent increase in the likelihood of future felony charges</a:t>
            </a:r>
            <a:endParaRPr sz="1300">
              <a:solidFill>
                <a:srgbClr val="FF99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2950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rPr>
              <a:t>Thirteenth </a:t>
            </a:r>
            <a:r>
              <a:rPr lang="en">
                <a:solidFill>
                  <a:schemeClr val="lt1"/>
                </a:solidFill>
              </a:rPr>
              <a:t>Amendment</a:t>
            </a:r>
            <a:r>
              <a:rPr lang="en">
                <a:solidFill>
                  <a:schemeClr val="lt1"/>
                </a:solidFill>
              </a:rPr>
              <a:t> &amp; the Prison Industrial Complex </a:t>
            </a:r>
            <a:endParaRPr>
              <a:solidFill>
                <a:schemeClr val="lt1"/>
              </a:solidFill>
            </a:endParaRPr>
          </a:p>
        </p:txBody>
      </p:sp>
      <p:sp>
        <p:nvSpPr>
          <p:cNvPr id="89" name="Google Shape;89;p18"/>
          <p:cNvSpPr txBox="1"/>
          <p:nvPr>
            <p:ph idx="1" type="body"/>
          </p:nvPr>
        </p:nvSpPr>
        <p:spPr>
          <a:xfrm>
            <a:off x="311700" y="2195350"/>
            <a:ext cx="2778300" cy="2373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400">
                <a:solidFill>
                  <a:schemeClr val="lt1"/>
                </a:solidFill>
              </a:rPr>
              <a:t>Section 1.</a:t>
            </a:r>
            <a:r>
              <a:rPr lang="en" sz="1400">
                <a:solidFill>
                  <a:schemeClr val="lt1"/>
                </a:solidFill>
              </a:rPr>
              <a:t> Neither slavery nor involuntary servitude, </a:t>
            </a:r>
            <a:r>
              <a:rPr lang="en" sz="1400">
                <a:solidFill>
                  <a:schemeClr val="lt1"/>
                </a:solidFill>
                <a:highlight>
                  <a:srgbClr val="E69138"/>
                </a:highlight>
              </a:rPr>
              <a:t>except as a punishment for crime whereof the party shall have been duly convicted,</a:t>
            </a:r>
            <a:r>
              <a:rPr lang="en" sz="1400">
                <a:solidFill>
                  <a:schemeClr val="lt1"/>
                </a:solidFill>
              </a:rPr>
              <a:t> shall exist within the United States, or any place subject to their jurisdiction.</a:t>
            </a:r>
            <a:endParaRPr sz="1400">
              <a:solidFill>
                <a:schemeClr val="lt1"/>
              </a:solidFill>
            </a:endParaRPr>
          </a:p>
          <a:p>
            <a:pPr indent="0" lvl="0" marL="0" rtl="0" algn="l">
              <a:spcBef>
                <a:spcPts val="1200"/>
              </a:spcBef>
              <a:spcAft>
                <a:spcPts val="1200"/>
              </a:spcAft>
              <a:buNone/>
            </a:pPr>
            <a:r>
              <a:t/>
            </a:r>
            <a:endParaRPr sz="1400">
              <a:solidFill>
                <a:srgbClr val="202122"/>
              </a:solidFill>
              <a:highlight>
                <a:srgbClr val="FFFFFF"/>
              </a:highlight>
            </a:endParaRPr>
          </a:p>
        </p:txBody>
      </p:sp>
      <p:pic>
        <p:nvPicPr>
          <p:cNvPr id="90" name="Google Shape;90;p18" title="Screenshot 2026-04-11 at 7.56.43 AM.png"/>
          <p:cNvPicPr preferRelativeResize="0"/>
          <p:nvPr/>
        </p:nvPicPr>
        <p:blipFill rotWithShape="1">
          <a:blip r:embed="rId3">
            <a:alphaModFix/>
          </a:blip>
          <a:srcRect b="2396" l="2577" r="9178" t="1763"/>
          <a:stretch/>
        </p:blipFill>
        <p:spPr>
          <a:xfrm>
            <a:off x="3261875" y="0"/>
            <a:ext cx="5882126" cy="53075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4" name="Shape 94"/>
        <p:cNvGrpSpPr/>
        <p:nvPr/>
      </p:nvGrpSpPr>
      <p:grpSpPr>
        <a:xfrm>
          <a:off x="0" y="0"/>
          <a:ext cx="0" cy="0"/>
          <a:chOff x="0" y="0"/>
          <a:chExt cx="0" cy="0"/>
        </a:xfrm>
      </p:grpSpPr>
      <p:sp>
        <p:nvSpPr>
          <p:cNvPr id="95" name="Google Shape;95;p19"/>
          <p:cNvSpPr txBox="1"/>
          <p:nvPr>
            <p:ph type="title"/>
          </p:nvPr>
        </p:nvSpPr>
        <p:spPr>
          <a:xfrm>
            <a:off x="311700" y="2847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accent4"/>
                </a:solidFill>
              </a:rPr>
              <a:t>Eugenics Movement </a:t>
            </a:r>
            <a:endParaRPr>
              <a:solidFill>
                <a:schemeClr val="accent4"/>
              </a:solidFill>
            </a:endParaRPr>
          </a:p>
        </p:txBody>
      </p:sp>
      <p:sp>
        <p:nvSpPr>
          <p:cNvPr id="96" name="Google Shape;96;p19"/>
          <p:cNvSpPr txBox="1"/>
          <p:nvPr>
            <p:ph idx="1" type="body"/>
          </p:nvPr>
        </p:nvSpPr>
        <p:spPr>
          <a:xfrm>
            <a:off x="245675" y="9638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solidFill>
                  <a:schemeClr val="accent4"/>
                </a:solidFill>
              </a:rPr>
              <a:t>“Habitual offender” laws spread across the US in the early 1900s</a:t>
            </a:r>
            <a:endParaRPr sz="1500">
              <a:solidFill>
                <a:schemeClr val="accent4"/>
              </a:solidFill>
            </a:endParaRPr>
          </a:p>
          <a:p>
            <a:pPr indent="-323850" lvl="1" marL="914400" rtl="0" algn="l">
              <a:spcBef>
                <a:spcPts val="1200"/>
              </a:spcBef>
              <a:spcAft>
                <a:spcPts val="0"/>
              </a:spcAft>
              <a:buClr>
                <a:schemeClr val="accent4"/>
              </a:buClr>
              <a:buSzPts val="1500"/>
              <a:buChar char="○"/>
            </a:pPr>
            <a:r>
              <a:rPr lang="en" sz="1500">
                <a:solidFill>
                  <a:schemeClr val="accent4"/>
                </a:solidFill>
              </a:rPr>
              <a:t>Eugenicists promoted the laws because they thought criminality was a heritable trait </a:t>
            </a:r>
            <a:endParaRPr sz="1500">
              <a:solidFill>
                <a:schemeClr val="accent4"/>
              </a:solidFill>
            </a:endParaRPr>
          </a:p>
          <a:p>
            <a:pPr indent="-323850" lvl="1" marL="914400" rtl="0" algn="l">
              <a:spcBef>
                <a:spcPts val="0"/>
              </a:spcBef>
              <a:spcAft>
                <a:spcPts val="0"/>
              </a:spcAft>
              <a:buClr>
                <a:schemeClr val="accent4"/>
              </a:buClr>
              <a:buSzPts val="1500"/>
              <a:buChar char="○"/>
            </a:pPr>
            <a:r>
              <a:rPr lang="en" sz="1500">
                <a:solidFill>
                  <a:schemeClr val="accent4"/>
                </a:solidFill>
              </a:rPr>
              <a:t>These laws would keep people in prison for long sentences so that they could not reproduce </a:t>
            </a:r>
            <a:endParaRPr sz="1500">
              <a:solidFill>
                <a:schemeClr val="accent4"/>
              </a:solidFill>
            </a:endParaRPr>
          </a:p>
          <a:p>
            <a:pPr indent="0" lvl="0" marL="914400" rtl="0" algn="l">
              <a:spcBef>
                <a:spcPts val="1200"/>
              </a:spcBef>
              <a:spcAft>
                <a:spcPts val="0"/>
              </a:spcAft>
              <a:buNone/>
            </a:pPr>
            <a:r>
              <a:t/>
            </a:r>
            <a:endParaRPr sz="1500">
              <a:solidFill>
                <a:schemeClr val="accent4"/>
              </a:solidFill>
            </a:endParaRPr>
          </a:p>
          <a:p>
            <a:pPr indent="0" lvl="0" marL="0" rtl="0" algn="l">
              <a:spcBef>
                <a:spcPts val="1200"/>
              </a:spcBef>
              <a:spcAft>
                <a:spcPts val="0"/>
              </a:spcAft>
              <a:buNone/>
            </a:pPr>
            <a:r>
              <a:rPr lang="en" sz="1500">
                <a:solidFill>
                  <a:schemeClr val="accent4"/>
                </a:solidFill>
              </a:rPr>
              <a:t>Set the groundwork for the Federal three-strikes law: </a:t>
            </a:r>
            <a:endParaRPr sz="1500">
              <a:solidFill>
                <a:schemeClr val="accent4"/>
              </a:solidFill>
            </a:endParaRPr>
          </a:p>
          <a:p>
            <a:pPr indent="0" lvl="0" marL="0" rtl="0" algn="l">
              <a:spcBef>
                <a:spcPts val="1200"/>
              </a:spcBef>
              <a:spcAft>
                <a:spcPts val="1200"/>
              </a:spcAft>
              <a:buNone/>
            </a:pPr>
            <a:r>
              <a:rPr lang="en" sz="1400">
                <a:solidFill>
                  <a:schemeClr val="accent4"/>
                </a:solidFill>
              </a:rPr>
              <a:t>The federal three strikes provision calls for a mandatory term of life imprisonment for defendants convicted of a serious violent felony who have two or more federal or state serious violent felony convictions or one or more of such felony conviction plus one or more federal or state serious drug conviction. </a:t>
            </a:r>
            <a:endParaRPr i="1" sz="2700">
              <a:solidFill>
                <a:schemeClr val="accent4"/>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“War on Drugs” </a:t>
            </a:r>
            <a:endParaRPr/>
          </a:p>
        </p:txBody>
      </p:sp>
      <p:sp>
        <p:nvSpPr>
          <p:cNvPr id="102" name="Google Shape;102;p20"/>
          <p:cNvSpPr txBox="1"/>
          <p:nvPr>
            <p:ph idx="1" type="body"/>
          </p:nvPr>
        </p:nvSpPr>
        <p:spPr>
          <a:xfrm>
            <a:off x="311700" y="1152475"/>
            <a:ext cx="4398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333333"/>
                </a:solidFill>
              </a:rPr>
              <a:t>1971- </a:t>
            </a:r>
            <a:r>
              <a:rPr lang="en" sz="1400">
                <a:solidFill>
                  <a:srgbClr val="333333"/>
                </a:solidFill>
              </a:rPr>
              <a:t>President Nixon declared drugs abuse in the US to be “Public Enemy #1” starting the an all out global offensive </a:t>
            </a:r>
            <a:endParaRPr sz="1400">
              <a:solidFill>
                <a:srgbClr val="333333"/>
              </a:solidFill>
            </a:endParaRPr>
          </a:p>
          <a:p>
            <a:pPr indent="0" lvl="0" marL="0" rtl="0" algn="l">
              <a:spcBef>
                <a:spcPts val="1200"/>
              </a:spcBef>
              <a:spcAft>
                <a:spcPts val="0"/>
              </a:spcAft>
              <a:buNone/>
            </a:pPr>
            <a:r>
              <a:rPr b="1" lang="en" sz="1400">
                <a:solidFill>
                  <a:srgbClr val="333333"/>
                </a:solidFill>
              </a:rPr>
              <a:t>1973- </a:t>
            </a:r>
            <a:r>
              <a:rPr lang="en" sz="1400">
                <a:solidFill>
                  <a:srgbClr val="333333"/>
                </a:solidFill>
              </a:rPr>
              <a:t>The US Department of Justice Drug Enforcement Administration is created </a:t>
            </a:r>
            <a:endParaRPr sz="1400">
              <a:solidFill>
                <a:srgbClr val="333333"/>
              </a:solidFill>
            </a:endParaRPr>
          </a:p>
          <a:p>
            <a:pPr indent="0" lvl="0" marL="0" rtl="0" algn="l">
              <a:spcBef>
                <a:spcPts val="1200"/>
              </a:spcBef>
              <a:spcAft>
                <a:spcPts val="0"/>
              </a:spcAft>
              <a:buNone/>
            </a:pPr>
            <a:r>
              <a:rPr b="1" lang="en" sz="1400">
                <a:solidFill>
                  <a:srgbClr val="333333"/>
                </a:solidFill>
              </a:rPr>
              <a:t>1984 </a:t>
            </a:r>
            <a:r>
              <a:rPr lang="en" sz="1400">
                <a:solidFill>
                  <a:srgbClr val="333333"/>
                </a:solidFill>
              </a:rPr>
              <a:t>- “Just Say No” campaign started by Nancy Reagan </a:t>
            </a:r>
            <a:endParaRPr sz="1400">
              <a:solidFill>
                <a:srgbClr val="333333"/>
              </a:solidFill>
            </a:endParaRPr>
          </a:p>
          <a:p>
            <a:pPr indent="0" lvl="0" marL="0" rtl="0" algn="l">
              <a:spcBef>
                <a:spcPts val="1200"/>
              </a:spcBef>
              <a:spcAft>
                <a:spcPts val="0"/>
              </a:spcAft>
              <a:buNone/>
            </a:pPr>
            <a:r>
              <a:rPr b="1" lang="en" sz="1400">
                <a:solidFill>
                  <a:srgbClr val="333333"/>
                </a:solidFill>
              </a:rPr>
              <a:t>1986- </a:t>
            </a:r>
            <a:r>
              <a:rPr lang="en" sz="1400">
                <a:solidFill>
                  <a:srgbClr val="333333"/>
                </a:solidFill>
              </a:rPr>
              <a:t>Anti-Drug Abuse Act passed establishing mandatory minimum sentences for certain drug offenses </a:t>
            </a:r>
            <a:endParaRPr sz="1400">
              <a:solidFill>
                <a:srgbClr val="333333"/>
              </a:solidFill>
            </a:endParaRPr>
          </a:p>
          <a:p>
            <a:pPr indent="0" lvl="0" marL="0" rtl="0" algn="l">
              <a:spcBef>
                <a:spcPts val="1200"/>
              </a:spcBef>
              <a:spcAft>
                <a:spcPts val="0"/>
              </a:spcAft>
              <a:buNone/>
            </a:pPr>
            <a:r>
              <a:t/>
            </a:r>
            <a:endParaRPr sz="1500">
              <a:solidFill>
                <a:srgbClr val="333333"/>
              </a:solidFill>
              <a:highlight>
                <a:srgbClr val="FFFFFF"/>
              </a:highlight>
            </a:endParaRPr>
          </a:p>
          <a:p>
            <a:pPr indent="0" lvl="0" marL="0" rtl="0" algn="l">
              <a:spcBef>
                <a:spcPts val="1200"/>
              </a:spcBef>
              <a:spcAft>
                <a:spcPts val="0"/>
              </a:spcAft>
              <a:buNone/>
            </a:pPr>
            <a:r>
              <a:t/>
            </a:r>
            <a:endParaRPr sz="1500">
              <a:solidFill>
                <a:srgbClr val="333333"/>
              </a:solidFill>
              <a:highlight>
                <a:srgbClr val="FFFFFF"/>
              </a:highlight>
            </a:endParaRPr>
          </a:p>
          <a:p>
            <a:pPr indent="0" lvl="0" marL="457200" rtl="0" algn="l">
              <a:spcBef>
                <a:spcPts val="1200"/>
              </a:spcBef>
              <a:spcAft>
                <a:spcPts val="1200"/>
              </a:spcAft>
              <a:buNone/>
            </a:pPr>
            <a:r>
              <a:t/>
            </a:r>
            <a:endParaRPr sz="1500">
              <a:solidFill>
                <a:srgbClr val="333333"/>
              </a:solidFill>
              <a:highlight>
                <a:srgbClr val="FFFFFF"/>
              </a:highlight>
            </a:endParaRPr>
          </a:p>
        </p:txBody>
      </p:sp>
      <p:pic>
        <p:nvPicPr>
          <p:cNvPr id="103" name="Google Shape;103;p20"/>
          <p:cNvPicPr preferRelativeResize="0"/>
          <p:nvPr/>
        </p:nvPicPr>
        <p:blipFill>
          <a:blip r:embed="rId3">
            <a:alphaModFix/>
          </a:blip>
          <a:stretch>
            <a:fillRect/>
          </a:stretch>
        </p:blipFill>
        <p:spPr>
          <a:xfrm>
            <a:off x="5457700" y="515275"/>
            <a:ext cx="2559758" cy="382097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7" name="Shape 107"/>
        <p:cNvGrpSpPr/>
        <p:nvPr/>
      </p:nvGrpSpPr>
      <p:grpSpPr>
        <a:xfrm>
          <a:off x="0" y="0"/>
          <a:ext cx="0" cy="0"/>
          <a:chOff x="0" y="0"/>
          <a:chExt cx="0" cy="0"/>
        </a:xfrm>
      </p:grpSpPr>
      <p:sp>
        <p:nvSpPr>
          <p:cNvPr id="108" name="Google Shape;108;p21"/>
          <p:cNvSpPr txBox="1"/>
          <p:nvPr>
            <p:ph type="title"/>
          </p:nvPr>
        </p:nvSpPr>
        <p:spPr>
          <a:xfrm>
            <a:off x="237725" y="1398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accent4"/>
                </a:solidFill>
              </a:rPr>
              <a:t>How does this lead to systematic oppression?</a:t>
            </a:r>
            <a:endParaRPr>
              <a:solidFill>
                <a:schemeClr val="accent4"/>
              </a:solidFill>
            </a:endParaRPr>
          </a:p>
        </p:txBody>
      </p:sp>
      <p:sp>
        <p:nvSpPr>
          <p:cNvPr id="109" name="Google Shape;109;p21"/>
          <p:cNvSpPr txBox="1"/>
          <p:nvPr>
            <p:ph idx="1" type="body"/>
          </p:nvPr>
        </p:nvSpPr>
        <p:spPr>
          <a:xfrm>
            <a:off x="0" y="712550"/>
            <a:ext cx="4771500" cy="4327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lt1"/>
              </a:buClr>
              <a:buSzPts val="1800"/>
              <a:buChar char="●"/>
            </a:pPr>
            <a:r>
              <a:rPr lang="en">
                <a:solidFill>
                  <a:schemeClr val="lt1"/>
                </a:solidFill>
              </a:rPr>
              <a:t>Loss of the right to vote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Poorer health and mortality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Decreased overall wellbeing</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Financial burden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Lack</a:t>
            </a:r>
            <a:r>
              <a:rPr lang="en">
                <a:solidFill>
                  <a:schemeClr val="lt1"/>
                </a:solidFill>
              </a:rPr>
              <a:t> of employment </a:t>
            </a:r>
            <a:endParaRPr sz="1100">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Reduction in e</a:t>
            </a:r>
            <a:r>
              <a:rPr lang="en">
                <a:solidFill>
                  <a:schemeClr val="lt1"/>
                </a:solidFill>
              </a:rPr>
              <a:t>ducational opportunities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Reduction in access to welfare benefits or subsidized housing</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Homelessness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Food insecurity</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Surveillance</a:t>
            </a:r>
            <a:endParaRPr>
              <a:solidFill>
                <a:schemeClr val="lt1"/>
              </a:solidFill>
            </a:endParaRPr>
          </a:p>
        </p:txBody>
      </p:sp>
      <p:pic>
        <p:nvPicPr>
          <p:cNvPr id="110" name="Google Shape;110;p21"/>
          <p:cNvPicPr preferRelativeResize="0"/>
          <p:nvPr/>
        </p:nvPicPr>
        <p:blipFill>
          <a:blip r:embed="rId3">
            <a:alphaModFix/>
          </a:blip>
          <a:stretch>
            <a:fillRect/>
          </a:stretch>
        </p:blipFill>
        <p:spPr>
          <a:xfrm>
            <a:off x="4572000" y="848525"/>
            <a:ext cx="4461000" cy="4059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On a personal note… </a:t>
            </a:r>
            <a:endParaRPr/>
          </a:p>
        </p:txBody>
      </p:sp>
      <p:sp>
        <p:nvSpPr>
          <p:cNvPr id="116" name="Google Shape;116;p22"/>
          <p:cNvSpPr txBox="1"/>
          <p:nvPr>
            <p:ph idx="1" type="body"/>
          </p:nvPr>
        </p:nvSpPr>
        <p:spPr>
          <a:xfrm>
            <a:off x="311700" y="1348100"/>
            <a:ext cx="3471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Financial </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Sending things to commissary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Emotional </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Sad </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Distressing</a:t>
            </a:r>
            <a:endParaRPr>
              <a:solidFill>
                <a:schemeClr val="lt1"/>
              </a:solidFill>
            </a:endParaRPr>
          </a:p>
          <a:p>
            <a:pPr indent="-317500" lvl="1" marL="914400" rtl="0" algn="l">
              <a:spcBef>
                <a:spcPts val="0"/>
              </a:spcBef>
              <a:spcAft>
                <a:spcPts val="0"/>
              </a:spcAft>
              <a:buClr>
                <a:schemeClr val="lt1"/>
              </a:buClr>
              <a:buSzPts val="1400"/>
              <a:buChar char="○"/>
            </a:pPr>
            <a:r>
              <a:rPr lang="en">
                <a:solidFill>
                  <a:schemeClr val="lt1"/>
                </a:solidFill>
              </a:rPr>
              <a:t>Frustrating</a:t>
            </a:r>
            <a:r>
              <a:rPr lang="en">
                <a:solidFill>
                  <a:schemeClr val="lt1"/>
                </a:solidFill>
              </a:rPr>
              <a:t>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Correspondence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Children affected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Ripple effects for extended family  </a:t>
            </a:r>
            <a:endParaRPr>
              <a:solidFill>
                <a:schemeClr val="lt1"/>
              </a:solidFill>
            </a:endParaRPr>
          </a:p>
          <a:p>
            <a:pPr indent="0" lvl="0" marL="0" rtl="0" algn="l">
              <a:spcBef>
                <a:spcPts val="1200"/>
              </a:spcBef>
              <a:spcAft>
                <a:spcPts val="1200"/>
              </a:spcAft>
              <a:buNone/>
            </a:pPr>
            <a:r>
              <a:t/>
            </a:r>
            <a:endParaRPr>
              <a:solidFill>
                <a:schemeClr val="lt1"/>
              </a:solidFill>
            </a:endParaRPr>
          </a:p>
        </p:txBody>
      </p:sp>
      <p:pic>
        <p:nvPicPr>
          <p:cNvPr descr="Looking at sunset. Family of mother, father and kids is on the camping (Provided by Getty Images)" id="117" name="Google Shape;117;p22"/>
          <p:cNvPicPr preferRelativeResize="0"/>
          <p:nvPr/>
        </p:nvPicPr>
        <p:blipFill>
          <a:blip r:embed="rId4">
            <a:alphaModFix/>
          </a:blip>
          <a:stretch>
            <a:fillRect/>
          </a:stretch>
        </p:blipFill>
        <p:spPr>
          <a:xfrm>
            <a:off x="5157375" y="720850"/>
            <a:ext cx="3893750" cy="25971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121" name="Shape 121"/>
        <p:cNvGrpSpPr/>
        <p:nvPr/>
      </p:nvGrpSpPr>
      <p:grpSpPr>
        <a:xfrm>
          <a:off x="0" y="0"/>
          <a:ext cx="0" cy="0"/>
          <a:chOff x="0" y="0"/>
          <a:chExt cx="0" cy="0"/>
        </a:xfrm>
      </p:grpSpPr>
      <p:sp>
        <p:nvSpPr>
          <p:cNvPr id="122" name="Google Shape;122;p23"/>
          <p:cNvSpPr txBox="1"/>
          <p:nvPr>
            <p:ph type="title"/>
          </p:nvPr>
        </p:nvSpPr>
        <p:spPr>
          <a:xfrm>
            <a:off x="115300" y="130775"/>
            <a:ext cx="3987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Abolition Movement</a:t>
            </a:r>
            <a:endParaRPr/>
          </a:p>
        </p:txBody>
      </p:sp>
      <p:sp>
        <p:nvSpPr>
          <p:cNvPr id="123" name="Google Shape;123;p23"/>
          <p:cNvSpPr txBox="1"/>
          <p:nvPr>
            <p:ph idx="1" type="body"/>
          </p:nvPr>
        </p:nvSpPr>
        <p:spPr>
          <a:xfrm>
            <a:off x="154600" y="703475"/>
            <a:ext cx="3909000" cy="397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rPr>
              <a:t>Abolitionist goal: to create lasting alternatives to punishment and imprisonment</a:t>
            </a:r>
            <a:endParaRPr sz="1500">
              <a:solidFill>
                <a:schemeClr val="dk1"/>
              </a:solidFill>
            </a:endParaRPr>
          </a:p>
          <a:p>
            <a:pPr indent="0" lvl="0" marL="0" rtl="0" algn="l">
              <a:spcBef>
                <a:spcPts val="1200"/>
              </a:spcBef>
              <a:spcAft>
                <a:spcPts val="0"/>
              </a:spcAft>
              <a:buNone/>
            </a:pPr>
            <a:r>
              <a:t/>
            </a:r>
            <a:endParaRPr sz="1500">
              <a:solidFill>
                <a:schemeClr val="dk1"/>
              </a:solidFill>
            </a:endParaRPr>
          </a:p>
          <a:p>
            <a:pPr indent="0" lvl="0" marL="0" rtl="0" algn="l">
              <a:spcBef>
                <a:spcPts val="1200"/>
              </a:spcBef>
              <a:spcAft>
                <a:spcPts val="0"/>
              </a:spcAft>
              <a:buNone/>
            </a:pPr>
            <a:r>
              <a:rPr lang="en" sz="1500">
                <a:solidFill>
                  <a:schemeClr val="dk1"/>
                </a:solidFill>
              </a:rPr>
              <a:t>Fair Sentencing Act(2010): created an 18:1 crack to powder ratio. Eliminated mandatory minimum sentencing for possession of crack cocaine while increasing </a:t>
            </a:r>
            <a:r>
              <a:rPr lang="en" sz="1500">
                <a:solidFill>
                  <a:schemeClr val="dk1"/>
                </a:solidFill>
              </a:rPr>
              <a:t>statutory</a:t>
            </a:r>
            <a:r>
              <a:rPr lang="en" sz="1500">
                <a:solidFill>
                  <a:schemeClr val="dk1"/>
                </a:solidFill>
              </a:rPr>
              <a:t> fines. </a:t>
            </a:r>
            <a:endParaRPr sz="1500">
              <a:solidFill>
                <a:schemeClr val="dk1"/>
              </a:solidFill>
            </a:endParaRPr>
          </a:p>
          <a:p>
            <a:pPr indent="0" lvl="0" marL="0" rtl="0" algn="l">
              <a:spcBef>
                <a:spcPts val="1200"/>
              </a:spcBef>
              <a:spcAft>
                <a:spcPts val="0"/>
              </a:spcAft>
              <a:buNone/>
            </a:pPr>
            <a:r>
              <a:t/>
            </a:r>
            <a:endParaRPr sz="1500">
              <a:solidFill>
                <a:schemeClr val="dk1"/>
              </a:solidFill>
            </a:endParaRPr>
          </a:p>
          <a:p>
            <a:pPr indent="0" lvl="0" marL="0" rtl="0" algn="l">
              <a:spcBef>
                <a:spcPts val="1200"/>
              </a:spcBef>
              <a:spcAft>
                <a:spcPts val="0"/>
              </a:spcAft>
              <a:buNone/>
            </a:pPr>
            <a:r>
              <a:rPr lang="en" sz="1500">
                <a:solidFill>
                  <a:schemeClr val="dk1"/>
                </a:solidFill>
              </a:rPr>
              <a:t>First Step Act (2018): main aim was prison reform. It moves towards reducing </a:t>
            </a:r>
            <a:r>
              <a:rPr lang="en" sz="1500">
                <a:solidFill>
                  <a:schemeClr val="dk1"/>
                </a:solidFill>
              </a:rPr>
              <a:t>sentences</a:t>
            </a:r>
            <a:r>
              <a:rPr lang="en" sz="1500">
                <a:solidFill>
                  <a:schemeClr val="dk1"/>
                </a:solidFill>
              </a:rPr>
              <a:t>, improving prison conditions, and focuses on rehabilitation program.</a:t>
            </a:r>
            <a:r>
              <a:rPr lang="en" sz="1500"/>
              <a:t> </a:t>
            </a:r>
            <a:endParaRPr sz="1500"/>
          </a:p>
          <a:p>
            <a:pPr indent="0" lvl="0" marL="0" rtl="0" algn="l">
              <a:spcBef>
                <a:spcPts val="1200"/>
              </a:spcBef>
              <a:spcAft>
                <a:spcPts val="1200"/>
              </a:spcAft>
              <a:buNone/>
            </a:pPr>
            <a:r>
              <a:t/>
            </a:r>
            <a:endParaRPr sz="1500"/>
          </a:p>
        </p:txBody>
      </p:sp>
      <p:pic>
        <p:nvPicPr>
          <p:cNvPr id="124" name="Google Shape;124;p23" title="Screenshot 2026-04-11 at 8.11.23 AM.png"/>
          <p:cNvPicPr preferRelativeResize="0"/>
          <p:nvPr/>
        </p:nvPicPr>
        <p:blipFill rotWithShape="1">
          <a:blip r:embed="rId3">
            <a:alphaModFix/>
          </a:blip>
          <a:srcRect b="2162" l="5803" r="10815" t="0"/>
          <a:stretch/>
        </p:blipFill>
        <p:spPr>
          <a:xfrm>
            <a:off x="4194925" y="-34375"/>
            <a:ext cx="4949077" cy="51778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8" name="Shape 128"/>
        <p:cNvGrpSpPr/>
        <p:nvPr/>
      </p:nvGrpSpPr>
      <p:grpSpPr>
        <a:xfrm>
          <a:off x="0" y="0"/>
          <a:ext cx="0" cy="0"/>
          <a:chOff x="0" y="0"/>
          <a:chExt cx="0" cy="0"/>
        </a:xfrm>
      </p:grpSpPr>
      <p:sp>
        <p:nvSpPr>
          <p:cNvPr id="129" name="Google Shape;129;p24"/>
          <p:cNvSpPr txBox="1"/>
          <p:nvPr>
            <p:ph type="title"/>
          </p:nvPr>
        </p:nvSpPr>
        <p:spPr>
          <a:xfrm>
            <a:off x="116425" y="95750"/>
            <a:ext cx="9343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accent4"/>
                </a:solidFill>
              </a:rPr>
              <a:t>“Visualizing Abolition” a Solitary Garden with Jackie Sumell</a:t>
            </a:r>
            <a:endParaRPr>
              <a:solidFill>
                <a:schemeClr val="accent4"/>
              </a:solidFill>
            </a:endParaRPr>
          </a:p>
        </p:txBody>
      </p:sp>
      <p:sp>
        <p:nvSpPr>
          <p:cNvPr id="130" name="Google Shape;130;p24"/>
          <p:cNvSpPr txBox="1"/>
          <p:nvPr>
            <p:ph idx="1" type="body"/>
          </p:nvPr>
        </p:nvSpPr>
        <p:spPr>
          <a:xfrm>
            <a:off x="116425" y="747225"/>
            <a:ext cx="2879100" cy="418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53"/>
              <a:buNone/>
            </a:pPr>
            <a:r>
              <a:rPr lang="en" sz="1495">
                <a:solidFill>
                  <a:srgbClr val="FF9900"/>
                </a:solidFill>
              </a:rPr>
              <a:t>6’ x 9’ ft cell </a:t>
            </a:r>
            <a:endParaRPr sz="1495">
              <a:solidFill>
                <a:srgbClr val="FF9900"/>
              </a:solidFill>
            </a:endParaRPr>
          </a:p>
          <a:p>
            <a:pPr indent="0" lvl="0" marL="0" rtl="0" algn="l">
              <a:spcBef>
                <a:spcPts val="1200"/>
              </a:spcBef>
              <a:spcAft>
                <a:spcPts val="0"/>
              </a:spcAft>
              <a:buSzPts val="853"/>
              <a:buNone/>
            </a:pPr>
            <a:r>
              <a:rPr lang="en" sz="1495">
                <a:solidFill>
                  <a:srgbClr val="FF9900"/>
                </a:solidFill>
              </a:rPr>
              <a:t>Social sculpture</a:t>
            </a:r>
            <a:endParaRPr sz="1495">
              <a:solidFill>
                <a:srgbClr val="FF9900"/>
              </a:solidFill>
            </a:endParaRPr>
          </a:p>
          <a:p>
            <a:pPr indent="0" lvl="0" marL="0" rtl="0" algn="l">
              <a:spcBef>
                <a:spcPts val="1200"/>
              </a:spcBef>
              <a:spcAft>
                <a:spcPts val="0"/>
              </a:spcAft>
              <a:buSzPts val="853"/>
              <a:buNone/>
            </a:pPr>
            <a:r>
              <a:rPr lang="en" sz="1495">
                <a:solidFill>
                  <a:srgbClr val="FF9900"/>
                </a:solidFill>
              </a:rPr>
              <a:t>Collaborative project between prisoners and gardeners </a:t>
            </a:r>
            <a:endParaRPr sz="1495">
              <a:solidFill>
                <a:srgbClr val="FF9900"/>
              </a:solidFill>
            </a:endParaRPr>
          </a:p>
          <a:p>
            <a:pPr indent="0" lvl="0" marL="0" rtl="0" algn="l">
              <a:spcBef>
                <a:spcPts val="1200"/>
              </a:spcBef>
              <a:spcAft>
                <a:spcPts val="0"/>
              </a:spcAft>
              <a:buSzPts val="853"/>
              <a:buNone/>
            </a:pPr>
            <a:r>
              <a:t/>
            </a:r>
            <a:endParaRPr sz="1495">
              <a:solidFill>
                <a:srgbClr val="FF9900"/>
              </a:solidFill>
            </a:endParaRPr>
          </a:p>
          <a:p>
            <a:pPr indent="0" lvl="0" marL="0" rtl="0" algn="l">
              <a:lnSpc>
                <a:spcPct val="170000"/>
              </a:lnSpc>
              <a:spcBef>
                <a:spcPts val="1200"/>
              </a:spcBef>
              <a:spcAft>
                <a:spcPts val="0"/>
              </a:spcAft>
              <a:buSzPts val="853"/>
              <a:buNone/>
            </a:pPr>
            <a:r>
              <a:t/>
            </a:r>
            <a:endParaRPr sz="1030">
              <a:solidFill>
                <a:schemeClr val="accent4"/>
              </a:solidFill>
            </a:endParaRPr>
          </a:p>
          <a:p>
            <a:pPr indent="0" lvl="0" marL="0" rtl="0" algn="l">
              <a:lnSpc>
                <a:spcPct val="170000"/>
              </a:lnSpc>
              <a:spcBef>
                <a:spcPts val="1200"/>
              </a:spcBef>
              <a:spcAft>
                <a:spcPts val="0"/>
              </a:spcAft>
              <a:buSzPts val="853"/>
              <a:buNone/>
            </a:pPr>
            <a:r>
              <a:rPr lang="en" sz="1030">
                <a:solidFill>
                  <a:schemeClr val="accent4"/>
                </a:solidFill>
              </a:rPr>
              <a:t> “As the garden beds mature, the prison architecture is overpowered by plant life, proving that nature—like hope, love, and imagination—will ultimately triumph over the harm humans impose on ourselves and on the planet”- </a:t>
            </a:r>
            <a:r>
              <a:rPr lang="en" sz="1030" u="sng">
                <a:solidFill>
                  <a:schemeClr val="hlink"/>
                </a:solidFill>
                <a:hlinkClick r:id="rId3"/>
              </a:rPr>
              <a:t>solitarygardens.org</a:t>
            </a:r>
            <a:r>
              <a:rPr lang="en" sz="1030">
                <a:solidFill>
                  <a:schemeClr val="accent4"/>
                </a:solidFill>
              </a:rPr>
              <a:t> </a:t>
            </a:r>
            <a:endParaRPr sz="1030">
              <a:solidFill>
                <a:schemeClr val="accent4"/>
              </a:solidFill>
            </a:endParaRPr>
          </a:p>
          <a:p>
            <a:pPr indent="0" lvl="0" marL="0" rtl="0" algn="l">
              <a:lnSpc>
                <a:spcPct val="170000"/>
              </a:lnSpc>
              <a:spcBef>
                <a:spcPts val="1200"/>
              </a:spcBef>
              <a:spcAft>
                <a:spcPts val="1200"/>
              </a:spcAft>
              <a:buClr>
                <a:schemeClr val="dk1"/>
              </a:buClr>
              <a:buSzPts val="853"/>
              <a:buFont typeface="Arial"/>
              <a:buNone/>
            </a:pPr>
            <a:r>
              <a:t/>
            </a:r>
            <a:endParaRPr sz="930">
              <a:solidFill>
                <a:schemeClr val="accent4"/>
              </a:solidFill>
            </a:endParaRPr>
          </a:p>
        </p:txBody>
      </p:sp>
      <p:pic>
        <p:nvPicPr>
          <p:cNvPr id="131" name="Google Shape;131;p24"/>
          <p:cNvPicPr preferRelativeResize="0"/>
          <p:nvPr/>
        </p:nvPicPr>
        <p:blipFill>
          <a:blip r:embed="rId4">
            <a:alphaModFix/>
          </a:blip>
          <a:stretch>
            <a:fillRect/>
          </a:stretch>
        </p:blipFill>
        <p:spPr>
          <a:xfrm>
            <a:off x="3073500" y="790525"/>
            <a:ext cx="5943600" cy="4140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7" name="Google Shape;13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8" name="Google Shape;138;p25"/>
          <p:cNvPicPr preferRelativeResize="0"/>
          <p:nvPr/>
        </p:nvPicPr>
        <p:blipFill>
          <a:blip r:embed="rId3">
            <a:alphaModFix/>
          </a:blip>
          <a:stretch>
            <a:fillRect/>
          </a:stretch>
        </p:blipFill>
        <p:spPr>
          <a:xfrm>
            <a:off x="152400" y="152400"/>
            <a:ext cx="8847860" cy="4991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00"/>
        </a:solidFill>
      </p:bgPr>
    </p:bg>
    <p:spTree>
      <p:nvGrpSpPr>
        <p:cNvPr id="142" name="Shape 142"/>
        <p:cNvGrpSpPr/>
        <p:nvPr/>
      </p:nvGrpSpPr>
      <p:grpSpPr>
        <a:xfrm>
          <a:off x="0" y="0"/>
          <a:ext cx="0" cy="0"/>
          <a:chOff x="0" y="0"/>
          <a:chExt cx="0" cy="0"/>
        </a:xfrm>
      </p:grpSpPr>
      <p:pic>
        <p:nvPicPr>
          <p:cNvPr id="143" name="Google Shape;143;p26"/>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p27"/>
          <p:cNvSpPr txBox="1"/>
          <p:nvPr>
            <p:ph type="ctrTitle"/>
          </p:nvPr>
        </p:nvSpPr>
        <p:spPr>
          <a:xfrm>
            <a:off x="311700" y="952425"/>
            <a:ext cx="5514900" cy="3923100"/>
          </a:xfrm>
          <a:prstGeom prst="rect">
            <a:avLst/>
          </a:prstGeom>
          <a:solidFill>
            <a:schemeClr val="accent4"/>
          </a:solidFill>
        </p:spPr>
        <p:txBody>
          <a:bodyPr anchorCtr="0" anchor="b" bIns="91425" lIns="91425" spcFirstLastPara="1" rIns="91425" wrap="square" tIns="91425">
            <a:noAutofit/>
          </a:bodyPr>
          <a:lstStyle/>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4">
                  <a:extLst>
                    <a:ext uri="{A12FA001-AC4F-418D-AE19-62706E023703}">
                      <ahyp:hlinkClr val="tx"/>
                    </a:ext>
                  </a:extLst>
                </a:hlinkClick>
              </a:rPr>
              <a:t>https://www.theguardian.com/world/2021/feb/19/albert-woodfox-interview-solitary-confinement-44-years</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5">
                  <a:extLst>
                    <a:ext uri="{A12FA001-AC4F-418D-AE19-62706E023703}">
                      <ahyp:hlinkClr val="tx"/>
                    </a:ext>
                  </a:extLst>
                </a:hlinkClick>
              </a:rPr>
              <a:t>https://www.sentencingproject.org/reports/mass-incarceration-trends</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6">
                  <a:extLst>
                    <a:ext uri="{A12FA001-AC4F-418D-AE19-62706E023703}">
                      <ahyp:hlinkClr val="tx"/>
                    </a:ext>
                  </a:extLst>
                </a:hlinkClick>
              </a:rPr>
              <a:t>https://pmc.ncbi.nlm.nih.gov/articles/PMC6324558</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7">
                  <a:extLst>
                    <a:ext uri="{A12FA001-AC4F-418D-AE19-62706E023703}">
                      <ahyp:hlinkClr val="tx"/>
                    </a:ext>
                  </a:extLst>
                </a:hlinkClick>
              </a:rPr>
              <a:t>https://www.prisonpolicy.org/graphs/</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8">
                  <a:extLst>
                    <a:ext uri="{A12FA001-AC4F-418D-AE19-62706E023703}">
                      <ahyp:hlinkClr val="tx"/>
                    </a:ext>
                  </a:extLst>
                </a:hlinkClick>
              </a:rPr>
              <a:t>https://pmc.ncbi.nlm.nih.gov/articles/PMC2518612/pdf/0980176.pdf</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9">
                  <a:extLst>
                    <a:ext uri="{A12FA001-AC4F-418D-AE19-62706E023703}">
                      <ahyp:hlinkClr val="tx"/>
                    </a:ext>
                  </a:extLst>
                </a:hlinkClick>
              </a:rPr>
              <a:t>https://www.motherjones.com/media/2013/07/herman-wallace-house-angola-jackie-sumell/</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10">
                  <a:extLst>
                    <a:ext uri="{A12FA001-AC4F-418D-AE19-62706E023703}">
                      <ahyp:hlinkClr val="tx"/>
                    </a:ext>
                  </a:extLst>
                </a:hlinkClick>
              </a:rPr>
              <a:t>https://solitarygardens.org/ucsc</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11">
                  <a:extLst>
                    <a:ext uri="{A12FA001-AC4F-418D-AE19-62706E023703}">
                      <ahyp:hlinkClr val="tx"/>
                    </a:ext>
                  </a:extLst>
                </a:hlinkClick>
              </a:rPr>
              <a:t>https://www.humanrightsresearch.org/post/mass-incarceration-in-the-united-states-a-historical-context</a:t>
            </a:r>
            <a:endParaRPr sz="1000">
              <a:solidFill>
                <a:srgbClr val="1155CC"/>
              </a:solidFill>
            </a:endParaRPr>
          </a:p>
          <a:p>
            <a:pPr indent="0" lvl="0" marL="0" rtl="0" algn="l">
              <a:lnSpc>
                <a:spcPct val="115000"/>
              </a:lnSpc>
              <a:spcBef>
                <a:spcPts val="1200"/>
              </a:spcBef>
              <a:spcAft>
                <a:spcPts val="0"/>
              </a:spcAft>
              <a:buSzPts val="990"/>
              <a:buNone/>
            </a:pPr>
            <a:r>
              <a:rPr lang="en" sz="1000" u="sng">
                <a:solidFill>
                  <a:srgbClr val="1155CC"/>
                </a:solidFill>
                <a:hlinkClick r:id="rId12">
                  <a:extLst>
                    <a:ext uri="{A12FA001-AC4F-418D-AE19-62706E023703}">
                      <ahyp:hlinkClr val="tx"/>
                    </a:ext>
                  </a:extLst>
                </a:hlinkClick>
              </a:rPr>
              <a:t>https://pmc.ncbi.nlm.nih.gov/articles/PMC4242077</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100" u="sng">
                <a:solidFill>
                  <a:schemeClr val="hlink"/>
                </a:solidFill>
                <a:hlinkClick r:id="rId13"/>
              </a:rPr>
              <a:t>https://www.dea.gov/dea-celebrates-50-years</a:t>
            </a:r>
            <a:endParaRPr sz="1000">
              <a:solidFill>
                <a:srgbClr val="1155CC"/>
              </a:solidFill>
            </a:endParaRPr>
          </a:p>
          <a:p>
            <a:pPr indent="0" lvl="0" marL="0" rtl="0" algn="l">
              <a:lnSpc>
                <a:spcPct val="115000"/>
              </a:lnSpc>
              <a:spcBef>
                <a:spcPts val="1200"/>
              </a:spcBef>
              <a:spcAft>
                <a:spcPts val="1200"/>
              </a:spcAft>
              <a:buClr>
                <a:schemeClr val="dk1"/>
              </a:buClr>
              <a:buSzPts val="990"/>
              <a:buFont typeface="Arial"/>
              <a:buNone/>
            </a:pPr>
            <a:r>
              <a:t/>
            </a:r>
            <a:endParaRPr sz="800">
              <a:solidFill>
                <a:srgbClr val="1155CC"/>
              </a:solidFill>
            </a:endParaRPr>
          </a:p>
        </p:txBody>
      </p:sp>
      <p:sp>
        <p:nvSpPr>
          <p:cNvPr id="149" name="Google Shape;149;p27"/>
          <p:cNvSpPr txBox="1"/>
          <p:nvPr/>
        </p:nvSpPr>
        <p:spPr>
          <a:xfrm>
            <a:off x="311700" y="275150"/>
            <a:ext cx="1517700" cy="6156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dk1"/>
                </a:solidFill>
              </a:rPr>
              <a:t>Sources </a:t>
            </a:r>
            <a:endParaRPr/>
          </a:p>
        </p:txBody>
      </p:sp>
      <p:sp>
        <p:nvSpPr>
          <p:cNvPr id="150" name="Google Shape;150;p27"/>
          <p:cNvSpPr txBox="1"/>
          <p:nvPr>
            <p:ph type="ctrTitle"/>
          </p:nvPr>
        </p:nvSpPr>
        <p:spPr>
          <a:xfrm>
            <a:off x="6034050" y="952425"/>
            <a:ext cx="3019500" cy="4005900"/>
          </a:xfrm>
          <a:prstGeom prst="rect">
            <a:avLst/>
          </a:prstGeom>
          <a:solidFill>
            <a:schemeClr val="accent4"/>
          </a:solidFill>
        </p:spPr>
        <p:txBody>
          <a:bodyPr anchorCtr="0" anchor="b" bIns="91425" lIns="91425" spcFirstLastPara="1" rIns="91425" wrap="square" tIns="91425">
            <a:noAutofit/>
          </a:bodyPr>
          <a:lstStyle/>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14">
                  <a:extLst>
                    <a:ext uri="{A12FA001-AC4F-418D-AE19-62706E023703}">
                      <ahyp:hlinkClr val="tx"/>
                    </a:ext>
                  </a:extLst>
                </a:hlinkClick>
              </a:rPr>
              <a:t>https://criticalresistance.org/mission-vision/not-so-common-language/</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15">
                  <a:extLst>
                    <a:ext uri="{A12FA001-AC4F-418D-AE19-62706E023703}">
                      <ahyp:hlinkClr val="tx"/>
                    </a:ext>
                  </a:extLst>
                </a:hlinkClick>
              </a:rPr>
              <a:t>https://www.congress.gov/115/plaws/publ391/PLAW-115publ391.pdf</a:t>
            </a:r>
            <a:endParaRPr sz="1000">
              <a:solidFill>
                <a:srgbClr val="1155CC"/>
              </a:solidFill>
            </a:endParaRPr>
          </a:p>
          <a:p>
            <a:pPr indent="0" lvl="0" marL="0" rtl="0" algn="l">
              <a:lnSpc>
                <a:spcPct val="115000"/>
              </a:lnSpc>
              <a:spcBef>
                <a:spcPts val="1200"/>
              </a:spcBef>
              <a:spcAft>
                <a:spcPts val="0"/>
              </a:spcAft>
              <a:buClr>
                <a:schemeClr val="dk1"/>
              </a:buClr>
              <a:buSzPts val="990"/>
              <a:buFont typeface="Arial"/>
              <a:buNone/>
            </a:pPr>
            <a:r>
              <a:rPr lang="en" sz="1000" u="sng">
                <a:solidFill>
                  <a:srgbClr val="1155CC"/>
                </a:solidFill>
                <a:hlinkClick r:id="rId16">
                  <a:extLst>
                    <a:ext uri="{A12FA001-AC4F-418D-AE19-62706E023703}">
                      <ahyp:hlinkClr val="tx"/>
                    </a:ext>
                  </a:extLst>
                </a:hlinkClick>
              </a:rPr>
              <a:t>https://www.congress.gov/crs-product/R41461</a:t>
            </a:r>
            <a:endParaRPr sz="1000">
              <a:solidFill>
                <a:srgbClr val="1155CC"/>
              </a:solidFill>
            </a:endParaRPr>
          </a:p>
          <a:p>
            <a:pPr indent="0" lvl="0" marL="0" rtl="0" algn="l">
              <a:lnSpc>
                <a:spcPct val="115000"/>
              </a:lnSpc>
              <a:spcBef>
                <a:spcPts val="1200"/>
              </a:spcBef>
              <a:spcAft>
                <a:spcPts val="0"/>
              </a:spcAft>
              <a:buSzPts val="990"/>
              <a:buNone/>
            </a:pPr>
            <a:r>
              <a:rPr lang="en" sz="1000">
                <a:solidFill>
                  <a:srgbClr val="1155CC"/>
                </a:solidFill>
              </a:rPr>
              <a:t>Jiménez-Leal, W., &amp; Cortissoz-Mora, C. (2025). Can outrage be truly moral? </a:t>
            </a:r>
            <a:r>
              <a:rPr i="1" lang="en" sz="1000">
                <a:solidFill>
                  <a:srgbClr val="1155CC"/>
                </a:solidFill>
              </a:rPr>
              <a:t>Theory &amp; Psychology</a:t>
            </a:r>
            <a:r>
              <a:rPr lang="en" sz="1000">
                <a:solidFill>
                  <a:srgbClr val="1155CC"/>
                </a:solidFill>
              </a:rPr>
              <a:t>, </a:t>
            </a:r>
            <a:r>
              <a:rPr i="1" lang="en" sz="1000">
                <a:solidFill>
                  <a:srgbClr val="1155CC"/>
                </a:solidFill>
              </a:rPr>
              <a:t>35</a:t>
            </a:r>
            <a:r>
              <a:rPr lang="en" sz="1000">
                <a:solidFill>
                  <a:srgbClr val="1155CC"/>
                </a:solidFill>
              </a:rPr>
              <a:t>(1), 98-116.</a:t>
            </a:r>
            <a:endParaRPr sz="1000">
              <a:solidFill>
                <a:srgbClr val="1155CC"/>
              </a:solidFill>
            </a:endParaRPr>
          </a:p>
          <a:p>
            <a:pPr indent="0" lvl="0" marL="0" rtl="0" algn="l">
              <a:lnSpc>
                <a:spcPct val="115000"/>
              </a:lnSpc>
              <a:spcBef>
                <a:spcPts val="1200"/>
              </a:spcBef>
              <a:spcAft>
                <a:spcPts val="0"/>
              </a:spcAft>
              <a:buSzPts val="990"/>
              <a:buNone/>
            </a:pPr>
            <a:r>
              <a:rPr lang="en" sz="1000" u="sng">
                <a:solidFill>
                  <a:srgbClr val="1155CC"/>
                </a:solidFill>
                <a:hlinkClick r:id="rId17">
                  <a:extLst>
                    <a:ext uri="{A12FA001-AC4F-418D-AE19-62706E023703}">
                      <ahyp:hlinkClr val="tx"/>
                    </a:ext>
                  </a:extLst>
                </a:hlinkClick>
              </a:rPr>
              <a:t>https://www.researchgate.net/publication/324868743_On_the_difference_between_moral_outrage_and_empathic_anger_Anger_about_wrongful_deeds_or_harmful_consequences</a:t>
            </a:r>
            <a:endParaRPr sz="1000">
              <a:solidFill>
                <a:srgbClr val="1155CC"/>
              </a:solidFill>
            </a:endParaRPr>
          </a:p>
          <a:p>
            <a:pPr indent="0" lvl="0" marL="0" rtl="0" algn="l">
              <a:lnSpc>
                <a:spcPct val="115000"/>
              </a:lnSpc>
              <a:spcBef>
                <a:spcPts val="1200"/>
              </a:spcBef>
              <a:spcAft>
                <a:spcPts val="0"/>
              </a:spcAft>
              <a:buSzPts val="990"/>
              <a:buNone/>
            </a:pPr>
            <a:r>
              <a:rPr lang="en" sz="1000" u="sng">
                <a:solidFill>
                  <a:srgbClr val="1155CC"/>
                </a:solidFill>
                <a:hlinkClick r:id="rId18">
                  <a:extLst>
                    <a:ext uri="{A12FA001-AC4F-418D-AE19-62706E023703}">
                      <ahyp:hlinkClr val="tx"/>
                    </a:ext>
                  </a:extLst>
                </a:hlinkClick>
              </a:rPr>
              <a:t>https://www.sciencedirect.com/science/chapter/bookseries/abs/pii/S0065260107000044?via%3Dihub</a:t>
            </a:r>
            <a:endParaRPr sz="1000">
              <a:solidFill>
                <a:srgbClr val="1155CC"/>
              </a:solidFill>
            </a:endParaRPr>
          </a:p>
          <a:p>
            <a:pPr indent="0" lvl="0" marL="0" rtl="0" algn="l">
              <a:lnSpc>
                <a:spcPct val="115000"/>
              </a:lnSpc>
              <a:spcBef>
                <a:spcPts val="1200"/>
              </a:spcBef>
              <a:spcAft>
                <a:spcPts val="1200"/>
              </a:spcAft>
              <a:buSzPts val="990"/>
              <a:buNone/>
            </a:pPr>
            <a:r>
              <a:t/>
            </a:r>
            <a:endParaRPr sz="800">
              <a:solidFill>
                <a:srgbClr val="1155CC"/>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