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60" r:id="rId4"/>
    <p:sldId id="264" r:id="rId5"/>
    <p:sldId id="258" r:id="rId6"/>
    <p:sldId id="259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03C"/>
    <a:srgbClr val="1F273C"/>
    <a:srgbClr val="2022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695"/>
  </p:normalViewPr>
  <p:slideViewPr>
    <p:cSldViewPr snapToGrid="0">
      <p:cViewPr>
        <p:scale>
          <a:sx n="104" d="100"/>
          <a:sy n="104" d="100"/>
        </p:scale>
        <p:origin x="920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DE87A-CD93-6272-D578-9A53A1F1DD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4B0253-E787-4EE6-36F3-842B443803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EA4D79-04F1-BD7D-1F07-D37CA7C2F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1/23/26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30F7A-E8AF-A698-5161-3437DF8B3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7FBE4-9BC7-913A-6BFD-1D31A8480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309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79E2A-9CC9-3550-143D-2EBF83E0B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3293C-7475-CBA4-AD54-2642BBA3F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C490EA-5F4B-ABA5-4E29-60A28FAC7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1/23/26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2BF04-17FA-B04D-3262-9BDF36A66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C93F8-8919-1555-D9DC-1C1D888BF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86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D870C-0343-E481-861E-E51E12753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C8F96F-C7D3-B916-6333-06EB622B2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D3467-0A73-F853-C1C7-C11FD3263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1/23/26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DEFDD-AE94-244B-8F4B-782E9917E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260E1-DAD4-9367-BB48-4E915FF2E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992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09D31-E011-512B-F8FC-E4090909E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8A4F1-FBB6-40D0-6643-8D26831C17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1C5524-FE7A-B7BE-62C7-B5E04D819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E6EFFF-0E1C-645A-5781-731DC9DA1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1/23/26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996903-FE1B-C2D5-4AB1-9ABAC2161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1073A0-F3FD-67F8-0681-3E9F11BE4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165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310AD-30C3-F9A7-150B-CCA6EDD37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208382-89F1-5BFB-E0AB-B6A6D3092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168F75-C7A4-7900-7C87-67695C042D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6B6B9F-2352-F0D4-5F06-FACABB9C33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CC9A30-0A66-1828-FB11-EE75236548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15C1BB-D53A-B78B-F84A-83C0769A7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1/23/26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CE2E19-B85E-5852-1175-C251F5564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D2C462-E97B-A163-A4C9-297D46119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63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AF3F7-92B9-08B9-3AB0-E0C181E02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B5A51-3405-A710-A847-08C3201CF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1/23/26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B4D462-6030-6FF2-B547-18A656CE3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366B6C-CE87-F9BD-72C3-0A8D390D5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631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62F979-F98C-D049-8E97-752F86F76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1/23/26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BE8C9D-93E1-D240-B327-81C35E64C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09064-9BB8-4DFA-A6D7-A92FD984E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421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6BF4D-6A8A-2805-FCEB-5620E7EC9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DE5FC-47F8-77E2-48F1-28B14F14C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770533-EC3C-9626-BB54-AB7C598BE6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4535A8-2577-3CDD-9617-7203ACE75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1/23/26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46F51A-8F7F-1D79-3B26-1805D553C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9661A2-E92C-187D-AD0A-C0104F098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02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B3891-9A41-A5B3-F910-2EDE3BC50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5B874F-D748-B486-A1B1-B2672BC63C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EA94E-4402-94CC-B7BD-772B56097D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76701-9A5A-2D11-EA0A-42E7A4DB5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1/23/26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18103B-5851-7499-BB9C-6AA8C70BB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A6FE4A-1D93-FBDD-D9FF-0835A1023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395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C75BA-A541-2175-1506-AF0F4C017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9C0960-BC9F-CAC3-87C7-0358B0213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EA192-D424-4008-A6C4-71F6CFAD1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1/23/26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D5674-AA4A-2E08-7ABC-5E7DE7A8A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0ED16D-8829-B63A-E2AF-E8AC4ED22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552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A2817B-B327-EA99-8246-A1839A478F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5DCA1A-F9DE-6F46-C80F-0E903AE418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5C675-AB97-0CC0-7FC3-2D8A650B9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4D50-B09F-974D-B4C2-AE2424C2BCE1}" type="datetimeFigureOut">
              <a:rPr lang="en-US" smtClean="0"/>
              <a:t>1/23/26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00A1D-E554-0ABE-375B-F77C429EF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3AC24F-DF68-0CBF-895E-611816A51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16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D91D09-7878-AD1A-B17D-8D87107A7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FBE87B-A399-4FBA-BC2F-02ADFF31B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C0FD6-9124-9B42-EC3C-399CFBA99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1E4D50-B09F-974D-B4C2-AE2424C2BCE1}" type="datetimeFigureOut">
              <a:rPr lang="en-US" smtClean="0"/>
              <a:t>1/23/26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781C2-690D-513F-0F76-FD6B1D15A5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8028AD-DC45-BCB3-5510-75E31CAB29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8EC512-1B26-114F-9EA5-6BA15C52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018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0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71C05-F7FD-3603-32A6-C1CF8DC434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68900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Marduk in the Enuma Elish: A Babylonian Hero/Creation Myth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FF4F90-C1DF-D3B1-B60C-49348539A2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297749"/>
            <a:ext cx="9144000" cy="1655762"/>
          </a:xfrm>
        </p:spPr>
        <p:txBody>
          <a:bodyPr/>
          <a:lstStyle/>
          <a:p>
            <a:r>
              <a:rPr lang="en-US" dirty="0"/>
              <a:t>Presentation by Solomon Wechter</a:t>
            </a:r>
          </a:p>
        </p:txBody>
      </p:sp>
      <p:pic>
        <p:nvPicPr>
          <p:cNvPr id="6" name="Picture 2" descr="Tiamat - Wikipedia">
            <a:extLst>
              <a:ext uri="{FF2B5EF4-FFF2-40B4-BE49-F238E27FC236}">
                <a16:creationId xmlns:a16="http://schemas.microsoft.com/office/drawing/2014/main" id="{2FB4A359-CB6B-8EFF-E4BD-288D84FDF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514" y="1790179"/>
            <a:ext cx="5862972" cy="432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287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0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B559EE-B2CD-48AD-0EE2-963816500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EA0CF-D6AB-DA57-AA54-F683C61690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41864" y="-962915"/>
            <a:ext cx="9144000" cy="2387600"/>
          </a:xfrm>
        </p:spPr>
        <p:txBody>
          <a:bodyPr/>
          <a:lstStyle/>
          <a:p>
            <a:r>
              <a:rPr lang="en-US" dirty="0"/>
              <a:t>The Enuma Elish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9CF4DF-1F6B-69B2-94F8-550504E51F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205" y="1598961"/>
            <a:ext cx="5811527" cy="407701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Tells the story of the beginning of the world and the establishment of the cosmic order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From the Babylonian Empire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Often dated to be written in around the 12</a:t>
            </a:r>
            <a:r>
              <a:rPr lang="en-US" baseline="30000" dirty="0"/>
              <a:t>th</a:t>
            </a:r>
            <a:r>
              <a:rPr lang="en-US" dirty="0"/>
              <a:t> century BCE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Likely draws on even older Sumerian and Akkadian mythic material</a:t>
            </a: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pic>
        <p:nvPicPr>
          <p:cNvPr id="4" name="Picture 4" descr="The Enuma Elish - The Ancient Connection">
            <a:extLst>
              <a:ext uri="{FF2B5EF4-FFF2-40B4-BE49-F238E27FC236}">
                <a16:creationId xmlns:a16="http://schemas.microsoft.com/office/drawing/2014/main" id="{4CF36033-E68C-1705-E2AB-FF0292094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732" y="3908470"/>
            <a:ext cx="5072063" cy="270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F8F4B942-E941-FBA9-FE00-1F957A67B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857" y="383399"/>
            <a:ext cx="2937031" cy="304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425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0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3E51A6-0879-7D7C-241D-63FECBE10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B2622D6A-D6C7-99CF-6943-9A4F349522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205" y="1598960"/>
            <a:ext cx="9144000" cy="474608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 beginning of all creation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Tiamat: Saltwater, female, chaos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Apsu</a:t>
            </a:r>
            <a:r>
              <a:rPr lang="en-US" dirty="0"/>
              <a:t>: Freshwater, male, order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Give rise to the order of younger Gods out of their union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 younger gods disturb this perfect order and kill </a:t>
            </a:r>
            <a:r>
              <a:rPr lang="en-US" dirty="0" err="1"/>
              <a:t>Apsu</a:t>
            </a: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Tiamat finds out and wages war on all the Gods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66F2537-ACB5-7E65-80E9-887BD95F10B4}"/>
              </a:ext>
            </a:extLst>
          </p:cNvPr>
          <p:cNvSpPr txBox="1">
            <a:spLocks/>
          </p:cNvSpPr>
          <p:nvPr/>
        </p:nvSpPr>
        <p:spPr>
          <a:xfrm>
            <a:off x="-1341864" y="-962915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Tiamat and </a:t>
            </a:r>
            <a:r>
              <a:rPr lang="en-US" dirty="0" err="1"/>
              <a:t>Apsu</a:t>
            </a:r>
            <a:endParaRPr lang="en-US" dirty="0"/>
          </a:p>
        </p:txBody>
      </p:sp>
      <p:pic>
        <p:nvPicPr>
          <p:cNvPr id="7170" name="Picture 2" descr="Yin and yang - Wikipedia">
            <a:extLst>
              <a:ext uri="{FF2B5EF4-FFF2-40B4-BE49-F238E27FC236}">
                <a16:creationId xmlns:a16="http://schemas.microsoft.com/office/drawing/2014/main" id="{0BDB02EA-E013-1EC1-616E-A9694E906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1346" y="2823737"/>
            <a:ext cx="2435303" cy="2435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7612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0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06BA61-5277-4903-C64D-AD0823CD1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F3A5E-97F0-658D-2CAE-2D23C1ED42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791523" y="-788639"/>
            <a:ext cx="11626603" cy="2387600"/>
          </a:xfrm>
        </p:spPr>
        <p:txBody>
          <a:bodyPr/>
          <a:lstStyle/>
          <a:p>
            <a:r>
              <a:rPr lang="en-US" dirty="0"/>
              <a:t>Birth of Marduk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917C3FE-E585-F6AB-0CD5-F208659D09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206" y="1598960"/>
            <a:ext cx="6809276" cy="451562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No God can match her, until a new God named Marduk was born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Resembles the Sun (consciousness)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Marduk said that he would go and fight her, under the condition that if he wins, he’ll be crowned the king of the Gods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Marduk is given weapons and the power of the four winds (North, East, South, West)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Together with three more winds that come to his aid, Marduk traps and kills Tiamat by shooting an arrow through her heart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3" name="Picture 2" descr="Tiamat - Wikipedia">
            <a:extLst>
              <a:ext uri="{FF2B5EF4-FFF2-40B4-BE49-F238E27FC236}">
                <a16:creationId xmlns:a16="http://schemas.microsoft.com/office/drawing/2014/main" id="{DA025B07-4E88-AFCA-2A1F-12EAE4A47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307" y="2883291"/>
            <a:ext cx="4380944" cy="323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9426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0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54AAF6-301D-4A49-0201-821BE2E0D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1B89E-1C59-B2EE-CA48-AF9B63D18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9686" y="290691"/>
            <a:ext cx="6878595" cy="1496233"/>
          </a:xfrm>
        </p:spPr>
        <p:txBody>
          <a:bodyPr>
            <a:normAutofit/>
          </a:bodyPr>
          <a:lstStyle/>
          <a:p>
            <a:r>
              <a:rPr lang="en-US" sz="4400" dirty="0"/>
              <a:t>Marduk Creates the World out of Tiamat</a:t>
            </a:r>
          </a:p>
        </p:txBody>
      </p:sp>
      <p:pic>
        <p:nvPicPr>
          <p:cNvPr id="3074" name="Picture 2" descr="Gustave Dore Bible Gallery - Old Testament - Genesis">
            <a:extLst>
              <a:ext uri="{FF2B5EF4-FFF2-40B4-BE49-F238E27FC236}">
                <a16:creationId xmlns:a16="http://schemas.microsoft.com/office/drawing/2014/main" id="{4775770C-1E34-E722-C86B-78A8BD4CE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50" y="290692"/>
            <a:ext cx="4681310" cy="627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6C96FB01-38EF-44DA-2F85-1DA93A16E4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3884" y="1893851"/>
            <a:ext cx="6484397" cy="4566529"/>
          </a:xfrm>
        </p:spPr>
        <p:txBody>
          <a:bodyPr>
            <a:normAutofit fontScale="775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Marduk splits up Tiamat’s remains, and makes Heaven and Earth, the gods in the constellations, and the days of the year.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He creates night and day, and the moon and the sun.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He creates clouds and rain, and their water makes the Tigris and Euphrates rivers.</a:t>
            </a:r>
          </a:p>
          <a:p>
            <a:pPr algn="l"/>
            <a:endParaRPr lang="en-US" dirty="0"/>
          </a:p>
          <a:p>
            <a:r>
              <a:rPr lang="en-US" dirty="0"/>
              <a:t>“</a:t>
            </a:r>
            <a:r>
              <a:rPr lang="en-US" b="1" dirty="0"/>
              <a:t>1 </a:t>
            </a:r>
            <a:r>
              <a:rPr lang="en-US" dirty="0"/>
              <a:t>In the beginning God created the heaven and the earth.</a:t>
            </a:r>
          </a:p>
          <a:p>
            <a:r>
              <a:rPr lang="en-US" b="1" baseline="30000" dirty="0"/>
              <a:t>2 </a:t>
            </a:r>
            <a:r>
              <a:rPr lang="en-US" dirty="0"/>
              <a:t>And the earth was without form, and void; and darkness was upon the face of the deep. And the Spirit of God moved upon the face of the waters.</a:t>
            </a:r>
          </a:p>
          <a:p>
            <a:r>
              <a:rPr lang="en-US" b="1" baseline="30000" dirty="0"/>
              <a:t>3 </a:t>
            </a:r>
            <a:r>
              <a:rPr lang="en-US" dirty="0"/>
              <a:t>And God said, Let there be light: and there was light.</a:t>
            </a:r>
          </a:p>
          <a:p>
            <a:r>
              <a:rPr lang="en-US" b="1" baseline="30000" dirty="0"/>
              <a:t>4 </a:t>
            </a:r>
            <a:r>
              <a:rPr lang="en-US" dirty="0"/>
              <a:t>And God saw the light, that it was good: and God divided the light from the darkness.</a:t>
            </a:r>
          </a:p>
          <a:p>
            <a:r>
              <a:rPr lang="en-US" b="1" baseline="30000" dirty="0"/>
              <a:t>5 </a:t>
            </a:r>
            <a:r>
              <a:rPr lang="en-US" dirty="0"/>
              <a:t>And God called the light Day, and the darkness he called Night. And the evening and the morning were the first day.” – Genesis 1; KJV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837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0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F2028B-E0DA-8C77-DAFE-1F86CEDA0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A24F2-1857-DF5F-FA24-05EE10C940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05698" y="-2720590"/>
            <a:ext cx="9144000" cy="3943907"/>
          </a:xfrm>
        </p:spPr>
        <p:txBody>
          <a:bodyPr/>
          <a:lstStyle/>
          <a:p>
            <a:r>
              <a:rPr lang="en-US" dirty="0"/>
              <a:t>Daily Relevance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298D2B6-2392-5002-091B-225AE635FE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3509" y="1223316"/>
            <a:ext cx="11122988" cy="5276337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 many Gods as instinctual forces that rule our lives (anger, lust, power, joy, etc.)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Assimilation of many neighboring cultures into Babylonian civilization (proto modern-West)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Competition of mythologies and Gods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Emergence of monotheism - what principle of human nature is most important? 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New Years festival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Tiamat - the problem of life as such 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All your problems are Tiamat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Marduk is a heroic principle of human nature which solves the problem as such through confronting it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Everything comes to his aid (the winds, the weapons from the other Gods)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Creation of the World (as in human life) out of this action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Hero Myths as a meaningful way to engage with reality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Adventure – Luke Skywalker as Marduk/prototypical hero</a:t>
            </a:r>
          </a:p>
          <a:p>
            <a:pPr algn="l"/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algn="l"/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74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0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477472-5EA1-0B68-95F6-E93C9001D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79A77-117E-69C1-C507-1049777604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211659" y="-896007"/>
            <a:ext cx="9144000" cy="2387600"/>
          </a:xfrm>
        </p:spPr>
        <p:txBody>
          <a:bodyPr/>
          <a:lstStyle/>
          <a:p>
            <a:r>
              <a:rPr lang="en-US" dirty="0"/>
              <a:t>Sources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FCCC684-B66B-2850-77AD-8D326DE3BD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205" y="1491593"/>
            <a:ext cx="10170314" cy="4350213"/>
          </a:xfrm>
        </p:spPr>
        <p:txBody>
          <a:bodyPr>
            <a:normAutofit/>
          </a:bodyPr>
          <a:lstStyle/>
          <a:p>
            <a:pPr algn="l"/>
            <a:r>
              <a:rPr lang="en-US" i="1" dirty="0">
                <a:effectLst/>
              </a:rPr>
              <a:t>Akitu | Mesopotamian Festival | Britannica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www.britannica.com</a:t>
            </a:r>
            <a:r>
              <a:rPr lang="en-US" dirty="0">
                <a:effectLst/>
              </a:rPr>
              <a:t>/topic/Akitu. Accessed 26 Jan. 2026. </a:t>
            </a:r>
          </a:p>
          <a:p>
            <a:pPr algn="l"/>
            <a:endParaRPr lang="en-US" dirty="0">
              <a:effectLst/>
            </a:endParaRPr>
          </a:p>
          <a:p>
            <a:pPr algn="l"/>
            <a:r>
              <a:rPr lang="en-US" i="1" dirty="0" err="1">
                <a:effectLst/>
              </a:rPr>
              <a:t>Chatgpt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chatgpt.com</a:t>
            </a:r>
            <a:r>
              <a:rPr lang="en-US" dirty="0">
                <a:effectLst/>
              </a:rPr>
              <a:t>/. Accessed 26 Jan. 2026. </a:t>
            </a:r>
          </a:p>
          <a:p>
            <a:pPr algn="l"/>
            <a:endParaRPr lang="en-US" dirty="0">
              <a:effectLst/>
            </a:endParaRPr>
          </a:p>
          <a:p>
            <a:pPr algn="l"/>
            <a:r>
              <a:rPr lang="en-US" dirty="0">
                <a:effectLst/>
              </a:rPr>
              <a:t>“</a:t>
            </a:r>
            <a:r>
              <a:rPr lang="en-US" dirty="0" err="1">
                <a:effectLst/>
              </a:rPr>
              <a:t>Enūma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Eliš</a:t>
            </a:r>
            <a:r>
              <a:rPr lang="en-US" dirty="0">
                <a:effectLst/>
              </a:rPr>
              <a:t>.” </a:t>
            </a:r>
            <a:r>
              <a:rPr lang="en-US" i="1" dirty="0">
                <a:effectLst/>
              </a:rPr>
              <a:t>Wikipedia</a:t>
            </a:r>
            <a:r>
              <a:rPr lang="en-US" dirty="0">
                <a:effectLst/>
              </a:rPr>
              <a:t>, Wikimedia Foundation, 7 Nov. 2025, </a:t>
            </a:r>
            <a:r>
              <a:rPr lang="en-US" dirty="0" err="1">
                <a:effectLst/>
              </a:rPr>
              <a:t>en.wikipedia.org</a:t>
            </a:r>
            <a:r>
              <a:rPr lang="en-US" dirty="0">
                <a:effectLst/>
              </a:rPr>
              <a:t>/wiki/En%C5%ABma_Eli%C5%A1. </a:t>
            </a:r>
          </a:p>
          <a:p>
            <a:pPr algn="l"/>
            <a:endParaRPr lang="en-US" dirty="0">
              <a:effectLst/>
            </a:endParaRPr>
          </a:p>
          <a:p>
            <a:pPr algn="l"/>
            <a:r>
              <a:rPr lang="en-US" dirty="0">
                <a:effectLst/>
              </a:rPr>
              <a:t>“Neo-Babylonian Empire.” </a:t>
            </a:r>
            <a:r>
              <a:rPr lang="en-US" i="1" dirty="0">
                <a:effectLst/>
              </a:rPr>
              <a:t>Wikipedia</a:t>
            </a:r>
            <a:r>
              <a:rPr lang="en-US" dirty="0">
                <a:effectLst/>
              </a:rPr>
              <a:t>, Wikimedia Foundation, 7 Jan. 2026, </a:t>
            </a:r>
            <a:r>
              <a:rPr lang="en-US" dirty="0" err="1">
                <a:effectLst/>
              </a:rPr>
              <a:t>en.wikipedia.org</a:t>
            </a:r>
            <a:r>
              <a:rPr lang="en-US" dirty="0">
                <a:effectLst/>
              </a:rPr>
              <a:t>/wiki/Neo-</a:t>
            </a:r>
            <a:r>
              <a:rPr lang="en-US" dirty="0" err="1">
                <a:effectLst/>
              </a:rPr>
              <a:t>Babylonian_Empire</a:t>
            </a:r>
            <a:r>
              <a:rPr lang="en-US" dirty="0">
                <a:effectLst/>
              </a:rPr>
              <a:t>. </a:t>
            </a: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469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FEFFFF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3978</TotalTime>
  <Words>612</Words>
  <Application>Microsoft Macintosh PowerPoint</Application>
  <PresentationFormat>Widescreen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Marduk in the Enuma Elish: A Babylonian Hero/Creation Myth</vt:lpstr>
      <vt:lpstr>The Enuma Elish</vt:lpstr>
      <vt:lpstr>PowerPoint Presentation</vt:lpstr>
      <vt:lpstr>Birth of Marduk</vt:lpstr>
      <vt:lpstr>Marduk Creates the World out of Tiamat</vt:lpstr>
      <vt:lpstr>Daily Relevance</vt:lpstr>
      <vt:lpstr>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Solomon Pinchos Wechter</dc:creator>
  <cp:lastModifiedBy>Solomon Pinchos Wechter</cp:lastModifiedBy>
  <cp:revision>1</cp:revision>
  <dcterms:created xsi:type="dcterms:W3CDTF">2026-01-23T21:32:35Z</dcterms:created>
  <dcterms:modified xsi:type="dcterms:W3CDTF">2026-01-26T15:51:27Z</dcterms:modified>
</cp:coreProperties>
</file>