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Economica"/>
      <p:regular r:id="rId12"/>
      <p:bold r:id="rId13"/>
      <p:italic r:id="rId14"/>
      <p:boldItalic r:id="rId15"/>
    </p:embeddedFont>
    <p:embeddedFont>
      <p:font typeface="Open Sans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Economica-bold.fntdata"/><Relationship Id="rId12" Type="http://schemas.openxmlformats.org/officeDocument/2006/relationships/font" Target="fonts/Economica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Economica-boldItalic.fntdata"/><Relationship Id="rId14" Type="http://schemas.openxmlformats.org/officeDocument/2006/relationships/font" Target="fonts/Economica-italic.fntdata"/><Relationship Id="rId17" Type="http://schemas.openxmlformats.org/officeDocument/2006/relationships/font" Target="fonts/OpenSans-bold.fntdata"/><Relationship Id="rId16" Type="http://schemas.openxmlformats.org/officeDocument/2006/relationships/font" Target="fonts/OpenSans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-boldItalic.fntdata"/><Relationship Id="rId6" Type="http://schemas.openxmlformats.org/officeDocument/2006/relationships/slide" Target="slides/slide1.xml"/><Relationship Id="rId18" Type="http://schemas.openxmlformats.org/officeDocument/2006/relationships/font" Target="fonts/OpenSans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b7117e00b7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b7117e00b7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b7117e00b7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b7117e00b7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b7117e00b7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b7117e00b7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b7117e00b7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b7117e00b7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b7117e00b7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b7117e00b7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4013" y="756700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5318350" y="32667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flipH="1">
            <a:off x="7595938" y="4602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7" name="Google Shape;17;p3"/>
          <p:cNvSpPr/>
          <p:nvPr/>
        </p:nvSpPr>
        <p:spPr>
          <a:xfrm flipH="1" rot="10800000">
            <a:off x="466425" y="35583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8" name="Google Shape;18;p3"/>
          <p:cNvSpPr txBox="1"/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4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" name="Google Shape;36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957125"/>
            <a:ext cx="8520600" cy="212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6200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lux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youtube.com/watch?v=WuyyJMuj2V4" TargetMode="External"/><Relationship Id="rId4" Type="http://schemas.openxmlformats.org/officeDocument/2006/relationships/hyperlink" Target="https://www.musixmatch.com/de/songtext/%E6%9D%8E%E8%B0%B7%E4%B8%80-1/%E9%9A%BE%E5%BF%98%E4%BB%8A%E5%AE%B5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Unforgettable tonight</a:t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Music as Cultural Ritual in Contemporary China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Context: Since 1983</a:t>
            </a:r>
            <a:endParaRPr/>
          </a:p>
        </p:txBody>
      </p:sp>
      <p:sp>
        <p:nvSpPr>
          <p:cNvPr id="69" name="Google Shape;69;p14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Cultural setting: CCTV Spring Festival Gala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is traditionally sung at the closing of the Chinese New Year Gala after the countdown, one of the most-watched annual televised events in China.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modern ritual song—repeated annually to signal closure, reflection, and collective belonging.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shared national ethos centered on unity, continuity, and emotional restraint.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Motifs</a:t>
            </a:r>
            <a:endParaRPr/>
          </a:p>
        </p:txBody>
      </p:sp>
      <p:sp>
        <p:nvSpPr>
          <p:cNvPr id="75" name="Google Shape;75;p15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b="1" lang="en">
                <a:latin typeface="Arial"/>
                <a:ea typeface="Arial"/>
                <a:cs typeface="Arial"/>
                <a:sym typeface="Arial"/>
              </a:rPr>
              <a:t>Tonight: </a:t>
            </a:r>
            <a:r>
              <a:rPr lang="en">
                <a:latin typeface="Arial"/>
                <a:ea typeface="Arial"/>
                <a:cs typeface="Arial"/>
                <a:sym typeface="Arial"/>
              </a:rPr>
              <a:t>marking a specific, sacred moment in time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b="1" lang="en">
                <a:latin typeface="Arial"/>
                <a:ea typeface="Arial"/>
                <a:cs typeface="Arial"/>
                <a:sym typeface="Arial"/>
              </a:rPr>
              <a:t>Chinese New Year: </a:t>
            </a:r>
            <a:r>
              <a:rPr lang="en">
                <a:latin typeface="Arial"/>
                <a:ea typeface="Arial"/>
                <a:cs typeface="Arial"/>
                <a:sym typeface="Arial"/>
              </a:rPr>
              <a:t>a celebration of finished chapter and welcoming of a new one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b="1" lang="en">
                <a:latin typeface="Arial"/>
                <a:ea typeface="Arial"/>
                <a:cs typeface="Arial"/>
                <a:sym typeface="Arial"/>
              </a:rPr>
              <a:t>Memory and remembrance: </a:t>
            </a:r>
            <a:r>
              <a:rPr lang="en">
                <a:latin typeface="Arial"/>
                <a:ea typeface="Arial"/>
                <a:cs typeface="Arial"/>
                <a:sym typeface="Arial"/>
              </a:rPr>
              <a:t>honoring shared experiences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b="1" lang="en">
                <a:latin typeface="Arial"/>
                <a:ea typeface="Arial"/>
                <a:cs typeface="Arial"/>
                <a:sym typeface="Arial"/>
              </a:rPr>
              <a:t>Togetherness: </a:t>
            </a:r>
            <a:r>
              <a:rPr lang="en">
                <a:latin typeface="Arial"/>
                <a:ea typeface="Arial"/>
                <a:cs typeface="Arial"/>
                <a:sym typeface="Arial"/>
              </a:rPr>
              <a:t>collectivism thinking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Emotions</a:t>
            </a:r>
            <a:endParaRPr/>
          </a:p>
        </p:txBody>
      </p:sp>
      <p:sp>
        <p:nvSpPr>
          <p:cNvPr id="81" name="Google Shape;81;p16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Nostalgia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Gratitude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Calm joy of new year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Emotional restraint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r>
              <a:rPr lang="en"/>
              <a:t>ocial obligations suggested</a:t>
            </a:r>
            <a:endParaRPr/>
          </a:p>
        </p:txBody>
      </p:sp>
      <p:sp>
        <p:nvSpPr>
          <p:cNvPr id="87" name="Google Shape;87;p17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Remember the past while moving forward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Honor collective experiences, not individual spotlight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Participate emotionally in shared cultural rituals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Value togetherness, especially during family-centered holidays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</a:t>
            </a:r>
            <a:endParaRPr/>
          </a:p>
        </p:txBody>
      </p:sp>
      <p:sp>
        <p:nvSpPr>
          <p:cNvPr id="93" name="Google Shape;93;p18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performance of the song in 2022: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https://www.youtube.com/watch?v=WuyyJMuj2V4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Lyrics: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https://www.musixmatch.com/de/songtext/%E6%9D%8E%E8%B0%B7%E4%B8%80-1/%E9%9A%BE%E5%BF%98%E4%BB%8A%E5%AE%B5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57BB8A"/>
      </a:accent3>
      <a:accent4>
        <a:srgbClr val="78909C"/>
      </a:accent4>
      <a:accent5>
        <a:srgbClr val="607D8B"/>
      </a:accent5>
      <a:accent6>
        <a:srgbClr val="DCE755"/>
      </a:accent6>
      <a:hlink>
        <a:srgbClr val="607D8B"/>
      </a:hlink>
      <a:folHlink>
        <a:srgbClr val="607D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