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38"/>
  </p:normalViewPr>
  <p:slideViewPr>
    <p:cSldViewPr snapToGrid="0">
      <p:cViewPr varScale="1">
        <p:scale>
          <a:sx n="177" d="100"/>
          <a:sy n="177" d="100"/>
        </p:scale>
        <p:origin x="304" y="17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3b70f6e790a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3b70f6e790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3b70f6e790a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3b70f6e790a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g3b70f6e790a_0_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 name="Google Shape;73;g3b70f6e790a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3b70f6e790a_0_3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 name="Google Shape;81;g3b70f6e790a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3b70f6e790a_0_3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3b70f6e790a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3b70f6e790a_0_4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g3b70f6e790a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3b70f6e790a_0_4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 name="Google Shape;101;g3b70f6e790a_0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hyperlink" Target="http://www.youtube.com/watch?v=A0DkhR60xj4"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3.jpg"/><Relationship Id="rId5" Type="http://schemas.openxmlformats.org/officeDocument/2006/relationships/hyperlink" Target="http://www.youtube.com/watch?v=7qoDBhvg3r8" TargetMode="External"/><Relationship Id="rId4" Type="http://schemas.openxmlformats.org/officeDocument/2006/relationships/image" Target="../media/image2.jpg"/></Relationships>
</file>

<file path=ppt/slides/_rels/slide4.xml.rels><?xml version="1.0" encoding="UTF-8" standalone="yes"?>
<Relationships xmlns="http://schemas.openxmlformats.org/package/2006/relationships"><Relationship Id="rId3" Type="http://schemas.openxmlformats.org/officeDocument/2006/relationships/hyperlink" Target="http://www.youtube.com/watch?v=LSdNQ-sbLdY" TargetMode="External"/><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4.jpg"/></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8" Type="http://schemas.openxmlformats.org/officeDocument/2006/relationships/hyperlink" Target="https://teara.govt.nz/en/1966/haka" TargetMode="External"/><Relationship Id="rId3" Type="http://schemas.openxmlformats.org/officeDocument/2006/relationships/hyperlink" Target="https://www.britannica.com/art/haka" TargetMode="External"/><Relationship Id="rId7" Type="http://schemas.openxmlformats.org/officeDocument/2006/relationships/hyperlink" Target="https://teara.govt.nz/en/maori" TargetMode="External"/><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hyperlink" Target="https://www.newzealand.com/us/feature/haka/" TargetMode="External"/><Relationship Id="rId5" Type="http://schemas.openxmlformats.org/officeDocument/2006/relationships/hyperlink" Target="https://ioa.factsanddetails.com/article/entry-941.html" TargetMode="External"/><Relationship Id="rId4" Type="http://schemas.openxmlformats.org/officeDocument/2006/relationships/hyperlink" Target="https://www.experienceallblacks.com/teams-and-culture/haka/haka-words-and-translations" TargetMode="External"/><Relationship Id="rId9" Type="http://schemas.openxmlformats.org/officeDocument/2006/relationships/hyperlink" Target="https://en.wikipedia.org/wiki/Ka_Mat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a:t>Māori Haka</a:t>
            </a:r>
            <a:endParaRPr/>
          </a:p>
        </p:txBody>
      </p:sp>
      <p:sp>
        <p:nvSpPr>
          <p:cNvPr id="55" name="Google Shape;55;p13"/>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a:t>Yeji Kim</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Who are the Māori?</a:t>
            </a:r>
            <a:endParaRPr/>
          </a:p>
        </p:txBody>
      </p:sp>
      <p:pic>
        <p:nvPicPr>
          <p:cNvPr id="61" name="Google Shape;61;p14" title="Screenshot 2026-01-13 at 9.52.18 PM.png"/>
          <p:cNvPicPr preferRelativeResize="0"/>
          <p:nvPr/>
        </p:nvPicPr>
        <p:blipFill rotWithShape="1">
          <a:blip r:embed="rId3">
            <a:alphaModFix/>
          </a:blip>
          <a:srcRect l="21064" r="8438"/>
          <a:stretch/>
        </p:blipFill>
        <p:spPr>
          <a:xfrm>
            <a:off x="5350700" y="1505000"/>
            <a:ext cx="3657299" cy="2133476"/>
          </a:xfrm>
          <a:prstGeom prst="rect">
            <a:avLst/>
          </a:prstGeom>
          <a:noFill/>
          <a:ln>
            <a:noFill/>
          </a:ln>
        </p:spPr>
      </p:pic>
      <p:sp>
        <p:nvSpPr>
          <p:cNvPr id="62" name="Google Shape;62;p14"/>
          <p:cNvSpPr txBox="1"/>
          <p:nvPr/>
        </p:nvSpPr>
        <p:spPr>
          <a:xfrm>
            <a:off x="395675" y="1186975"/>
            <a:ext cx="4883700" cy="3509400"/>
          </a:xfrm>
          <a:prstGeom prst="rect">
            <a:avLst/>
          </a:prstGeom>
          <a:noFill/>
          <a:ln>
            <a:noFill/>
          </a:ln>
        </p:spPr>
        <p:txBody>
          <a:bodyPr spcFirstLastPara="1" wrap="square" lIns="91425" tIns="91425" rIns="91425" bIns="91425" anchor="t" anchorCtr="0">
            <a:spAutoFit/>
          </a:bodyPr>
          <a:lstStyle/>
          <a:p>
            <a:pPr marL="457200" lvl="0" indent="-342900" algn="l" rtl="0">
              <a:spcBef>
                <a:spcPts val="0"/>
              </a:spcBef>
              <a:spcAft>
                <a:spcPts val="0"/>
              </a:spcAft>
              <a:buClr>
                <a:schemeClr val="dk2"/>
              </a:buClr>
              <a:buSzPts val="1800"/>
              <a:buChar char="-"/>
            </a:pPr>
            <a:r>
              <a:rPr lang="en" sz="1800">
                <a:solidFill>
                  <a:schemeClr val="dk2"/>
                </a:solidFill>
              </a:rPr>
              <a:t>Māori means ordinary</a:t>
            </a:r>
            <a:endParaRPr sz="1800">
              <a:solidFill>
                <a:schemeClr val="dk2"/>
              </a:solidFill>
            </a:endParaRPr>
          </a:p>
          <a:p>
            <a:pPr marL="914400" lvl="1" indent="-342900" algn="l" rtl="0">
              <a:spcBef>
                <a:spcPts val="0"/>
              </a:spcBef>
              <a:spcAft>
                <a:spcPts val="0"/>
              </a:spcAft>
              <a:buClr>
                <a:schemeClr val="dk2"/>
              </a:buClr>
              <a:buSzPts val="1800"/>
              <a:buChar char="-"/>
            </a:pPr>
            <a:r>
              <a:rPr lang="en" sz="1800">
                <a:solidFill>
                  <a:schemeClr val="dk2"/>
                </a:solidFill>
              </a:rPr>
              <a:t>A way of distinguishing themselves between the indigenous people from the newcomers</a:t>
            </a:r>
            <a:endParaRPr sz="1800">
              <a:solidFill>
                <a:schemeClr val="dk2"/>
              </a:solidFill>
            </a:endParaRPr>
          </a:p>
          <a:p>
            <a:pPr marL="457200" lvl="0" indent="-342900" algn="l" rtl="0">
              <a:spcBef>
                <a:spcPts val="0"/>
              </a:spcBef>
              <a:spcAft>
                <a:spcPts val="0"/>
              </a:spcAft>
              <a:buClr>
                <a:schemeClr val="dk2"/>
              </a:buClr>
              <a:buSzPts val="1800"/>
              <a:buChar char="-"/>
            </a:pPr>
            <a:r>
              <a:rPr lang="en" sz="1800">
                <a:solidFill>
                  <a:schemeClr val="dk2"/>
                </a:solidFill>
              </a:rPr>
              <a:t>Indigenous Polynesian people of mainland New Zealand (Aotearoa)</a:t>
            </a:r>
            <a:endParaRPr sz="1800">
              <a:solidFill>
                <a:schemeClr val="dk2"/>
              </a:solidFill>
            </a:endParaRPr>
          </a:p>
          <a:p>
            <a:pPr marL="457200" lvl="0" indent="-342900" algn="l" rtl="0">
              <a:spcBef>
                <a:spcPts val="0"/>
              </a:spcBef>
              <a:spcAft>
                <a:spcPts val="0"/>
              </a:spcAft>
              <a:buClr>
                <a:schemeClr val="dk2"/>
              </a:buClr>
              <a:buSzPts val="1800"/>
              <a:buChar char="-"/>
            </a:pPr>
            <a:r>
              <a:rPr lang="en" sz="1800">
                <a:solidFill>
                  <a:schemeClr val="dk2"/>
                </a:solidFill>
              </a:rPr>
              <a:t>Arrived in several waves of canoe voyages between roughly 1320-1350</a:t>
            </a:r>
            <a:endParaRPr sz="1800">
              <a:solidFill>
                <a:schemeClr val="dk2"/>
              </a:solidFill>
            </a:endParaRPr>
          </a:p>
          <a:p>
            <a:pPr marL="457200" lvl="0" indent="-342900" algn="l" rtl="0">
              <a:spcBef>
                <a:spcPts val="0"/>
              </a:spcBef>
              <a:spcAft>
                <a:spcPts val="0"/>
              </a:spcAft>
              <a:buClr>
                <a:schemeClr val="dk2"/>
              </a:buClr>
              <a:buSzPts val="1800"/>
              <a:buChar char="-"/>
            </a:pPr>
            <a:r>
              <a:rPr lang="en" sz="1800">
                <a:solidFill>
                  <a:schemeClr val="dk2"/>
                </a:solidFill>
              </a:rPr>
              <a:t>Culture is built on values like Whakapapa (genealogy/connection to ancestors) and Mana (prestige, spiritual power)</a:t>
            </a:r>
            <a:endParaRPr sz="1800">
              <a:solidFill>
                <a:schemeClr val="dk2"/>
              </a:solidFill>
            </a:endParaRPr>
          </a:p>
          <a:p>
            <a:pPr marL="0" lvl="0" indent="0" algn="l" rtl="0">
              <a:spcBef>
                <a:spcPts val="0"/>
              </a:spcBef>
              <a:spcAft>
                <a:spcPts val="0"/>
              </a:spcAft>
              <a:buNone/>
            </a:pPr>
            <a:endParaRPr sz="1800">
              <a:solidFill>
                <a:schemeClr val="dk2"/>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Google Shape;67;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What is the Haka?</a:t>
            </a:r>
            <a:endParaRPr/>
          </a:p>
        </p:txBody>
      </p:sp>
      <p:sp>
        <p:nvSpPr>
          <p:cNvPr id="68" name="Google Shape;68;p15"/>
          <p:cNvSpPr txBox="1"/>
          <p:nvPr/>
        </p:nvSpPr>
        <p:spPr>
          <a:xfrm>
            <a:off x="395675" y="1186975"/>
            <a:ext cx="4302600" cy="2692200"/>
          </a:xfrm>
          <a:prstGeom prst="rect">
            <a:avLst/>
          </a:prstGeom>
          <a:noFill/>
          <a:ln>
            <a:noFill/>
          </a:ln>
        </p:spPr>
        <p:txBody>
          <a:bodyPr spcFirstLastPara="1" wrap="square" lIns="91425" tIns="91425" rIns="91425" bIns="91425" anchor="t" anchorCtr="0">
            <a:spAutoFit/>
          </a:bodyPr>
          <a:lstStyle/>
          <a:p>
            <a:pPr marL="457200" lvl="0" indent="-342900" algn="l" rtl="0">
              <a:lnSpc>
                <a:spcPct val="115000"/>
              </a:lnSpc>
              <a:spcBef>
                <a:spcPts val="0"/>
              </a:spcBef>
              <a:spcAft>
                <a:spcPts val="0"/>
              </a:spcAft>
              <a:buClr>
                <a:schemeClr val="dk2"/>
              </a:buClr>
              <a:buSzPts val="1800"/>
              <a:buChar char="-"/>
            </a:pPr>
            <a:r>
              <a:rPr lang="en" sz="1800">
                <a:solidFill>
                  <a:schemeClr val="dk2"/>
                </a:solidFill>
              </a:rPr>
              <a:t>A traditional performance involving vigorous movements, facial expressions, and rhythmic chanting</a:t>
            </a:r>
            <a:endParaRPr sz="1800">
              <a:solidFill>
                <a:schemeClr val="dk2"/>
              </a:solidFill>
            </a:endParaRPr>
          </a:p>
          <a:p>
            <a:pPr marL="457200" lvl="0" indent="-342900" algn="l" rtl="0">
              <a:lnSpc>
                <a:spcPct val="115000"/>
              </a:lnSpc>
              <a:spcBef>
                <a:spcPts val="0"/>
              </a:spcBef>
              <a:spcAft>
                <a:spcPts val="0"/>
              </a:spcAft>
              <a:buClr>
                <a:schemeClr val="dk2"/>
              </a:buClr>
              <a:buSzPts val="1800"/>
              <a:buChar char="-"/>
            </a:pPr>
            <a:r>
              <a:rPr lang="en" sz="1800">
                <a:solidFill>
                  <a:schemeClr val="dk2"/>
                </a:solidFill>
              </a:rPr>
              <a:t>Commonly known as a war dance but can also express joy, anger, sorrow, pride, welcome, grief</a:t>
            </a:r>
            <a:endParaRPr sz="1800">
              <a:solidFill>
                <a:schemeClr val="dk2"/>
              </a:solidFill>
            </a:endParaRPr>
          </a:p>
          <a:p>
            <a:pPr marL="457200" lvl="0" indent="-342900" algn="l" rtl="0">
              <a:lnSpc>
                <a:spcPct val="115000"/>
              </a:lnSpc>
              <a:spcBef>
                <a:spcPts val="0"/>
              </a:spcBef>
              <a:spcAft>
                <a:spcPts val="0"/>
              </a:spcAft>
              <a:buClr>
                <a:schemeClr val="dk2"/>
              </a:buClr>
              <a:buSzPts val="1800"/>
              <a:buChar char="-"/>
            </a:pPr>
            <a:r>
              <a:rPr lang="en" sz="1800">
                <a:solidFill>
                  <a:schemeClr val="dk2"/>
                </a:solidFill>
              </a:rPr>
              <a:t>Includes stamping, slapping body, gestures, strong facial expressions</a:t>
            </a:r>
            <a:endParaRPr sz="1800">
              <a:solidFill>
                <a:schemeClr val="dk2"/>
              </a:solidFill>
            </a:endParaRPr>
          </a:p>
        </p:txBody>
      </p:sp>
      <p:pic>
        <p:nvPicPr>
          <p:cNvPr id="69" name="Google Shape;69;p15" descr="Whakaeke of Te Maurea Whiritoi from the Tainui Regional Secondary School Kapa Haka Competition 2025.&#10;Lyrics and tune composed by Toti &amp; Frankie West.&#10;&#10;KUPU&#10;Hīnana ki uta,&#10;hīnana ki tai.&#10;Tirohia ngā wai i noho ai ngā taniwha, e.&#10;&#10;Te Puna o te Roimata.&#10;Te huinga ki Haurua.&#10;Arā, ko ngā rangatira&#10;o Ngāti Maniapoto&#10;&#10;Ana! Ko te hikuroa&#10;o Tanirau i whakatau.&#10;“Nā Hauāuru i tū ai &#10;te Kīngi ki Haurua, e”.&#10;&#10;Tukuna ki Waikato, e.&#10;(Ko) te wāhi i noho ai ngā rangatira.&#10;E tū hei Kīngi, e! &#10;&#10;Tērā te haeata e tākiri ana &#10;rā runga (o) Taupiri.&#10;He rā e tō,&#10;he rā e ara mai anō.&#10;Waikato taniwharau.&#10;He piko he taniwha.&#10;He piko he rangatira.&#10;&#10;Ngā wai hono i te kotahitanga.&#10;Hei puru i te toto.&#10;Hei pupuru (i) te whenua,&#10;te mana motuhake, e.&#10;Auē.&#10;&#10;Ka ngapu te whenua,&#10;ka haere ngā tāngata ki whea?&#10;E Rūaimoko!&#10;Purutia! Tāwhia! Kia mau! Kia ita! Ita! Ita!&#10;&#10;Tū mai rā te Kuīni ki Waikato!&#10;Hei mana mō Niu Tīreni&#10;Pōtaea!&#10;Hei!&#10;&#10;TRANSLATION&#10;Search the land,&#10;search the sea.&#10;Look to the waters where the taniwha reside.&#10;&#10;Te Puna o Te Roimata.&#10;The great gathering at Haurua.&#10;There, the chiefs&#10;of Ngāti Maniapoto.&#10;&#10;Indeed! ‘Tis the entourage&#10;of Tanirau who exclaimed.&#10;“It was Hauāuru who raised up &#10;the King at Haurua”.&#10;&#10;Send (the Kingship) to Waikato.&#10;The place where the chiefs reside.&#10;Arise as King.&#10;&#10;The dawn rises&#10;over Taupiri.&#10;A day will set,&#10;a day will rise again.&#10;‘Tis Waikato of a hundred chiefs.&#10;On every bend there is a taniwha.&#10;On every bend there is a chief.&#10;&#10;(Waikato) the waters that bring about unity.&#10;To stop the bloodshed.&#10;To holdfast to the land,&#10;to our special prestige.&#10;Alas.&#10;&#10;Earthquakes shake the land,&#10;where shall man find an abiding place?&#10;Oh Ruaimoko!&#10;Hold fast! Bind, tightly bind! Be firm, be firm! Hold! &#10;&#10;Behold the Queen at Waikato!&#10;A sovereign figure for New Zealand!&#10;Let it be done!&#10;Hei!" title="Te Maurea Whiritoi | Whakaeke | 2025 | Pōtaea">
            <a:hlinkClick r:id="rId3"/>
          </p:cNvPr>
          <p:cNvPicPr preferRelativeResize="0"/>
          <p:nvPr/>
        </p:nvPicPr>
        <p:blipFill>
          <a:blip r:embed="rId4">
            <a:alphaModFix/>
          </a:blip>
          <a:stretch>
            <a:fillRect/>
          </a:stretch>
        </p:blipFill>
        <p:spPr>
          <a:xfrm>
            <a:off x="5419425" y="579525"/>
            <a:ext cx="3048000" cy="1714500"/>
          </a:xfrm>
          <a:prstGeom prst="rect">
            <a:avLst/>
          </a:prstGeom>
          <a:noFill/>
          <a:ln>
            <a:noFill/>
          </a:ln>
        </p:spPr>
      </p:pic>
      <p:pic>
        <p:nvPicPr>
          <p:cNvPr id="70" name="Google Shape;70;p15" descr="Via - Nana&amp;PapaT/ tt &#10;&#10;#sports #graduation #family #wholesome #haka" title="Family surprises graduate with HAKA 🔥👀 #shorts">
            <a:hlinkClick r:id="rId5"/>
          </p:cNvPr>
          <p:cNvPicPr preferRelativeResize="0"/>
          <p:nvPr/>
        </p:nvPicPr>
        <p:blipFill>
          <a:blip r:embed="rId6">
            <a:alphaModFix/>
          </a:blip>
          <a:stretch>
            <a:fillRect/>
          </a:stretch>
        </p:blipFill>
        <p:spPr>
          <a:xfrm>
            <a:off x="5419425" y="2772125"/>
            <a:ext cx="3048000" cy="17145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fade">
                                      <p:cBhvr>
                                        <p:cTn id="7" dur="1000"/>
                                        <p:tgtEl>
                                          <p:spTgt spid="6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0"/>
                                        </p:tgtEl>
                                        <p:attrNameLst>
                                          <p:attrName>style.visibility</p:attrName>
                                        </p:attrNameLst>
                                      </p:cBhvr>
                                      <p:to>
                                        <p:strVal val="visible"/>
                                      </p:to>
                                    </p:set>
                                    <p:animEffect transition="in" filter="fade">
                                      <p:cBhvr>
                                        <p:cTn id="12" dur="10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sp>
        <p:nvSpPr>
          <p:cNvPr id="75" name="Google Shape;75;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Ka Mate</a:t>
            </a:r>
            <a:endParaRPr/>
          </a:p>
        </p:txBody>
      </p:sp>
      <p:sp>
        <p:nvSpPr>
          <p:cNvPr id="76" name="Google Shape;76;p16"/>
          <p:cNvSpPr txBox="1"/>
          <p:nvPr/>
        </p:nvSpPr>
        <p:spPr>
          <a:xfrm>
            <a:off x="395675" y="1186975"/>
            <a:ext cx="3721500" cy="1847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a:solidFill>
                  <a:schemeClr val="dk2"/>
                </a:solidFill>
              </a:rPr>
              <a:t>Ka mate, ka mate! Ka ora, ka ora!</a:t>
            </a:r>
            <a:endParaRPr sz="1800">
              <a:solidFill>
                <a:schemeClr val="dk2"/>
              </a:solidFill>
            </a:endParaRPr>
          </a:p>
          <a:p>
            <a:pPr marL="0" lvl="0" indent="0" algn="l" rtl="0">
              <a:spcBef>
                <a:spcPts val="0"/>
              </a:spcBef>
              <a:spcAft>
                <a:spcPts val="0"/>
              </a:spcAft>
              <a:buNone/>
            </a:pPr>
            <a:r>
              <a:rPr lang="en" sz="1800">
                <a:solidFill>
                  <a:schemeClr val="dk2"/>
                </a:solidFill>
              </a:rPr>
              <a:t>Ka mate, ka mate! Ka ora, ka ora!</a:t>
            </a:r>
            <a:endParaRPr sz="1800">
              <a:solidFill>
                <a:schemeClr val="dk2"/>
              </a:solidFill>
            </a:endParaRPr>
          </a:p>
          <a:p>
            <a:pPr marL="0" lvl="0" indent="0" algn="l" rtl="0">
              <a:spcBef>
                <a:spcPts val="0"/>
              </a:spcBef>
              <a:spcAft>
                <a:spcPts val="0"/>
              </a:spcAft>
              <a:buNone/>
            </a:pPr>
            <a:r>
              <a:rPr lang="en" sz="1800">
                <a:solidFill>
                  <a:schemeClr val="dk2"/>
                </a:solidFill>
              </a:rPr>
              <a:t>Tēnei te tangata pūhuruhuru</a:t>
            </a:r>
            <a:endParaRPr sz="1800">
              <a:solidFill>
                <a:schemeClr val="dk2"/>
              </a:solidFill>
            </a:endParaRPr>
          </a:p>
          <a:p>
            <a:pPr marL="0" lvl="0" indent="0" algn="l" rtl="0">
              <a:spcBef>
                <a:spcPts val="0"/>
              </a:spcBef>
              <a:spcAft>
                <a:spcPts val="0"/>
              </a:spcAft>
              <a:buNone/>
            </a:pPr>
            <a:r>
              <a:rPr lang="en" sz="1800">
                <a:solidFill>
                  <a:schemeClr val="dk2"/>
                </a:solidFill>
              </a:rPr>
              <a:t>Nāna nei i tiki mai whakawhiti te rā</a:t>
            </a:r>
            <a:endParaRPr sz="1800">
              <a:solidFill>
                <a:schemeClr val="dk2"/>
              </a:solidFill>
            </a:endParaRPr>
          </a:p>
          <a:p>
            <a:pPr marL="0" lvl="0" indent="0" algn="l" rtl="0">
              <a:spcBef>
                <a:spcPts val="0"/>
              </a:spcBef>
              <a:spcAft>
                <a:spcPts val="0"/>
              </a:spcAft>
              <a:buNone/>
            </a:pPr>
            <a:r>
              <a:rPr lang="en" sz="1800">
                <a:solidFill>
                  <a:schemeClr val="dk2"/>
                </a:solidFill>
              </a:rPr>
              <a:t>Ā, upane! ka upane!</a:t>
            </a:r>
            <a:endParaRPr sz="1800">
              <a:solidFill>
                <a:schemeClr val="dk2"/>
              </a:solidFill>
            </a:endParaRPr>
          </a:p>
          <a:p>
            <a:pPr marL="0" lvl="0" indent="0" algn="l" rtl="0">
              <a:spcBef>
                <a:spcPts val="0"/>
              </a:spcBef>
              <a:spcAft>
                <a:spcPts val="0"/>
              </a:spcAft>
              <a:buNone/>
            </a:pPr>
            <a:r>
              <a:rPr lang="en" sz="1800">
                <a:solidFill>
                  <a:schemeClr val="dk2"/>
                </a:solidFill>
              </a:rPr>
              <a:t>Ā, upane, ka upane, whiti te rā!</a:t>
            </a:r>
            <a:endParaRPr sz="1800">
              <a:solidFill>
                <a:schemeClr val="dk2"/>
              </a:solidFill>
            </a:endParaRPr>
          </a:p>
        </p:txBody>
      </p:sp>
      <p:sp>
        <p:nvSpPr>
          <p:cNvPr id="77" name="Google Shape;77;p16"/>
          <p:cNvSpPr txBox="1"/>
          <p:nvPr/>
        </p:nvSpPr>
        <p:spPr>
          <a:xfrm>
            <a:off x="4485450" y="1186975"/>
            <a:ext cx="3959400" cy="2401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a:solidFill>
                  <a:schemeClr val="dk2"/>
                </a:solidFill>
              </a:rPr>
              <a:t>I die! I die! I live! I live!</a:t>
            </a:r>
            <a:endParaRPr sz="1800">
              <a:solidFill>
                <a:schemeClr val="dk2"/>
              </a:solidFill>
            </a:endParaRPr>
          </a:p>
          <a:p>
            <a:pPr marL="0" lvl="0" indent="0" algn="l" rtl="0">
              <a:spcBef>
                <a:spcPts val="0"/>
              </a:spcBef>
              <a:spcAft>
                <a:spcPts val="0"/>
              </a:spcAft>
              <a:buNone/>
            </a:pPr>
            <a:r>
              <a:rPr lang="en" sz="1800">
                <a:solidFill>
                  <a:schemeClr val="dk2"/>
                </a:solidFill>
              </a:rPr>
              <a:t>I die! I die! I live! I live!</a:t>
            </a:r>
            <a:endParaRPr sz="1800">
              <a:solidFill>
                <a:schemeClr val="dk2"/>
              </a:solidFill>
            </a:endParaRPr>
          </a:p>
          <a:p>
            <a:pPr marL="0" lvl="0" indent="0" algn="l" rtl="0">
              <a:spcBef>
                <a:spcPts val="0"/>
              </a:spcBef>
              <a:spcAft>
                <a:spcPts val="0"/>
              </a:spcAft>
              <a:buNone/>
            </a:pPr>
            <a:r>
              <a:rPr lang="en" sz="1800">
                <a:solidFill>
                  <a:schemeClr val="dk2"/>
                </a:solidFill>
              </a:rPr>
              <a:t>This is the hairy man</a:t>
            </a:r>
            <a:endParaRPr sz="1800">
              <a:solidFill>
                <a:schemeClr val="dk2"/>
              </a:solidFill>
            </a:endParaRPr>
          </a:p>
          <a:p>
            <a:pPr marL="0" lvl="0" indent="0" algn="l" rtl="0">
              <a:spcBef>
                <a:spcPts val="0"/>
              </a:spcBef>
              <a:spcAft>
                <a:spcPts val="0"/>
              </a:spcAft>
              <a:buNone/>
            </a:pPr>
            <a:r>
              <a:rPr lang="en" sz="1800">
                <a:solidFill>
                  <a:schemeClr val="dk2"/>
                </a:solidFill>
              </a:rPr>
              <a:t>Who summons the sun and makes it shine</a:t>
            </a:r>
            <a:endParaRPr sz="1800">
              <a:solidFill>
                <a:schemeClr val="dk2"/>
              </a:solidFill>
            </a:endParaRPr>
          </a:p>
          <a:p>
            <a:pPr marL="0" lvl="0" indent="0" algn="l" rtl="0">
              <a:spcBef>
                <a:spcPts val="0"/>
              </a:spcBef>
              <a:spcAft>
                <a:spcPts val="0"/>
              </a:spcAft>
              <a:buNone/>
            </a:pPr>
            <a:r>
              <a:rPr lang="en" sz="1800">
                <a:solidFill>
                  <a:schemeClr val="dk2"/>
                </a:solidFill>
              </a:rPr>
              <a:t>A step upward, another step upward!</a:t>
            </a:r>
            <a:endParaRPr sz="1800">
              <a:solidFill>
                <a:schemeClr val="dk2"/>
              </a:solidFill>
            </a:endParaRPr>
          </a:p>
          <a:p>
            <a:pPr marL="0" lvl="0" indent="0" algn="l" rtl="0">
              <a:spcBef>
                <a:spcPts val="0"/>
              </a:spcBef>
              <a:spcAft>
                <a:spcPts val="0"/>
              </a:spcAft>
              <a:buNone/>
            </a:pPr>
            <a:r>
              <a:rPr lang="en" sz="1800">
                <a:solidFill>
                  <a:schemeClr val="dk2"/>
                </a:solidFill>
              </a:rPr>
              <a:t>A step upward, another... the sun shines!</a:t>
            </a:r>
            <a:endParaRPr sz="1800">
              <a:solidFill>
                <a:schemeClr val="dk2"/>
              </a:solidFill>
            </a:endParaRPr>
          </a:p>
        </p:txBody>
      </p:sp>
      <p:pic>
        <p:nvPicPr>
          <p:cNvPr id="78" name="Google Shape;78;p16" descr="To celebrate Te Wiki o te Reo Māori, learn the words and translation of Ka Mate.&#10;&#10;Ka Mate was performed by the New Zealand Native team on their long and arduous tour of 1888/89, and by the “Original” All Blacks in 1905. Haka were traditionally then performed prior to All Blacks matches outside New Zealand through until 1986 when All Blacks Wayne “Buck” Shelford and Hika Reid were instrumental in introducing Ka Mate to matches in New Zealand from 1987, and ensuring that it was performed with passion, precision, intensity and pride.&#10;&#10;#TeWikioteReoMāori #haka &#10;&#10;Can’t get enough of the Haka? Watch more here: https://www.youtube.com/playlist?list=PLO5QRRx0U9Sl_0wxdlbdkcAgg_ApxdtkY &#10;&#10;Watch more All Blacks here: https://www.youtube.com/playlist?list=PLO5QRRx0U9SksqigOawYgT5P8Pwi7PB-u  &#10;&#10;Credit: @skysportnz&#10;&#10;------------------------------------&#10;#AllBlacks #Blackferns #Rugby #footy #football #rugbyunion #footy #sports #sportstalk #newzealandrugby #newzealand #highlights #haka&#10;------------------------------------&#10;Stay up to date with the All Blacks through our socials:&#10;&#10;Instagram - https://www.instagram.com/allblacks/&#10;Facebook - https://www.facebook.com/AllBlacks&#10;TikTok - https://www.tiktok.com/@allblacks&#10;X - https://www.twitter.com/AllBlacks&#10;Website - https://www.allblacks.com/&#10;------------------------------------ &#10;Black Ferns:&#10;Instagram - https://www.instagram.com/blackferns/&#10;Facebook - https://www.facebook.com/BlackFerns&#10;TikTok - https://www.tiktok.com/@blackferns&#10;X - https://www.twitter.com/blackferns&#10;&#10;------------------------------------ &#10;Sign up to NZR+ to watch exclusive content, documentaries, behind the scenes access, and more for FREE at https://get.nzrplus.com/ &#10;------------------------------------&#10;NZR+ is available on: Web (all major browsers) at https://get.nzrplus.com/ Android mobile, tablet and Android TV (on the Play Store search NZR+ and click the &quot;New&quot; tab), and Chromecast Apple iOS iPhone, iPad, Apple TV, (search NZR+ in the App Store), Airplay, LG TV and Samsung TV. &#10;------------------------------------ &#10;Follow the All Blacks youtube channel for more highlights and exciting action! – Subscribe: https://bit.ly/AllBlacksYTUBE #videos" title="All Blacks Haka Translated | Ka Mate">
            <a:hlinkClick r:id="rId3"/>
          </p:cNvPr>
          <p:cNvPicPr preferRelativeResize="0"/>
          <p:nvPr/>
        </p:nvPicPr>
        <p:blipFill>
          <a:blip r:embed="rId4">
            <a:alphaModFix/>
          </a:blip>
          <a:stretch>
            <a:fillRect/>
          </a:stretch>
        </p:blipFill>
        <p:spPr>
          <a:xfrm>
            <a:off x="732425" y="3124654"/>
            <a:ext cx="3048000" cy="17145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8"/>
                                        </p:tgtEl>
                                        <p:attrNameLst>
                                          <p:attrName>style.visibility</p:attrName>
                                        </p:attrNameLst>
                                      </p:cBhvr>
                                      <p:to>
                                        <p:strVal val="visible"/>
                                      </p:to>
                                    </p:set>
                                    <p:animEffect transition="in" filter="fade">
                                      <p:cBhvr>
                                        <p:cTn id="7" dur="10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Motifs &amp; Images</a:t>
            </a:r>
            <a:endParaRPr/>
          </a:p>
        </p:txBody>
      </p:sp>
      <p:sp>
        <p:nvSpPr>
          <p:cNvPr id="84" name="Google Shape;84;p17"/>
          <p:cNvSpPr txBox="1"/>
          <p:nvPr/>
        </p:nvSpPr>
        <p:spPr>
          <a:xfrm>
            <a:off x="395675" y="1186975"/>
            <a:ext cx="6144900" cy="3786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u="sng">
                <a:solidFill>
                  <a:schemeClr val="dk2"/>
                </a:solidFill>
              </a:rPr>
              <a:t>Pūkana</a:t>
            </a:r>
            <a:r>
              <a:rPr lang="en" sz="1800">
                <a:solidFill>
                  <a:schemeClr val="dk2"/>
                </a:solidFill>
              </a:rPr>
              <a:t>: defiance and ferocity</a:t>
            </a:r>
            <a:endParaRPr sz="1800">
              <a:solidFill>
                <a:schemeClr val="dk2"/>
              </a:solidFill>
            </a:endParaRPr>
          </a:p>
          <a:p>
            <a:pPr marL="0" lvl="0" indent="0" algn="l" rtl="0">
              <a:spcBef>
                <a:spcPts val="0"/>
              </a:spcBef>
              <a:spcAft>
                <a:spcPts val="0"/>
              </a:spcAft>
              <a:buNone/>
            </a:pPr>
            <a:r>
              <a:rPr lang="en" sz="1800" u="sng">
                <a:solidFill>
                  <a:schemeClr val="dk2"/>
                </a:solidFill>
              </a:rPr>
              <a:t>Stomping</a:t>
            </a:r>
            <a:r>
              <a:rPr lang="en" sz="1800">
                <a:solidFill>
                  <a:schemeClr val="dk2"/>
                </a:solidFill>
              </a:rPr>
              <a:t>: </a:t>
            </a:r>
            <a:endParaRPr sz="1800">
              <a:solidFill>
                <a:schemeClr val="dk2"/>
              </a:solidFill>
            </a:endParaRPr>
          </a:p>
          <a:p>
            <a:pPr marL="457200" lvl="0" indent="-342900" algn="l" rtl="0">
              <a:spcBef>
                <a:spcPts val="0"/>
              </a:spcBef>
              <a:spcAft>
                <a:spcPts val="0"/>
              </a:spcAft>
              <a:buClr>
                <a:schemeClr val="dk2"/>
              </a:buClr>
              <a:buSzPts val="1800"/>
              <a:buChar char="-"/>
            </a:pPr>
            <a:r>
              <a:rPr lang="en" sz="1800">
                <a:solidFill>
                  <a:schemeClr val="dk2"/>
                </a:solidFill>
              </a:rPr>
              <a:t>Connects the performer to Papatūānuku (Earth Mother), drawing strength from the land</a:t>
            </a:r>
            <a:endParaRPr sz="1800">
              <a:solidFill>
                <a:schemeClr val="dk2"/>
              </a:solidFill>
            </a:endParaRPr>
          </a:p>
          <a:p>
            <a:pPr marL="457200" lvl="0" indent="-342900" algn="l" rtl="0">
              <a:spcBef>
                <a:spcPts val="0"/>
              </a:spcBef>
              <a:spcAft>
                <a:spcPts val="0"/>
              </a:spcAft>
              <a:buClr>
                <a:schemeClr val="dk2"/>
              </a:buClr>
              <a:buSzPts val="1800"/>
              <a:buChar char="-"/>
            </a:pPr>
            <a:r>
              <a:rPr lang="en" sz="1800">
                <a:solidFill>
                  <a:schemeClr val="dk2"/>
                </a:solidFill>
              </a:rPr>
              <a:t>force, grounding, authority</a:t>
            </a:r>
            <a:endParaRPr sz="1800">
              <a:solidFill>
                <a:schemeClr val="dk2"/>
              </a:solidFill>
            </a:endParaRPr>
          </a:p>
          <a:p>
            <a:pPr marL="0" lvl="0" indent="0" algn="l" rtl="0">
              <a:spcBef>
                <a:spcPts val="0"/>
              </a:spcBef>
              <a:spcAft>
                <a:spcPts val="0"/>
              </a:spcAft>
              <a:buNone/>
            </a:pPr>
            <a:r>
              <a:rPr lang="en" sz="1800" u="sng">
                <a:solidFill>
                  <a:schemeClr val="dk2"/>
                </a:solidFill>
              </a:rPr>
              <a:t>Hand slapping</a:t>
            </a:r>
            <a:r>
              <a:rPr lang="en" sz="1800">
                <a:solidFill>
                  <a:schemeClr val="dk2"/>
                </a:solidFill>
              </a:rPr>
              <a:t>: </a:t>
            </a:r>
            <a:endParaRPr sz="1800">
              <a:solidFill>
                <a:schemeClr val="dk2"/>
              </a:solidFill>
            </a:endParaRPr>
          </a:p>
          <a:p>
            <a:pPr marL="457200" lvl="0" indent="-342900" algn="l" rtl="0">
              <a:spcBef>
                <a:spcPts val="0"/>
              </a:spcBef>
              <a:spcAft>
                <a:spcPts val="0"/>
              </a:spcAft>
              <a:buClr>
                <a:schemeClr val="dk2"/>
              </a:buClr>
              <a:buSzPts val="1800"/>
              <a:buChar char="-"/>
            </a:pPr>
            <a:r>
              <a:rPr lang="en" sz="1800">
                <a:solidFill>
                  <a:schemeClr val="dk2"/>
                </a:solidFill>
              </a:rPr>
              <a:t>Beating heart of the tribe</a:t>
            </a:r>
            <a:endParaRPr sz="1800">
              <a:solidFill>
                <a:schemeClr val="dk2"/>
              </a:solidFill>
            </a:endParaRPr>
          </a:p>
          <a:p>
            <a:pPr marL="457200" lvl="0" indent="-342900" algn="l" rtl="0">
              <a:spcBef>
                <a:spcPts val="0"/>
              </a:spcBef>
              <a:spcAft>
                <a:spcPts val="0"/>
              </a:spcAft>
              <a:buClr>
                <a:schemeClr val="dk2"/>
              </a:buClr>
              <a:buSzPts val="1800"/>
              <a:buChar char="-"/>
            </a:pPr>
            <a:r>
              <a:rPr lang="en" sz="1800">
                <a:solidFill>
                  <a:schemeClr val="dk2"/>
                </a:solidFill>
              </a:rPr>
              <a:t>Endurance</a:t>
            </a:r>
            <a:endParaRPr sz="1800">
              <a:solidFill>
                <a:schemeClr val="dk2"/>
              </a:solidFill>
            </a:endParaRPr>
          </a:p>
          <a:p>
            <a:pPr marL="0" lvl="0" indent="0" algn="l" rtl="0">
              <a:spcBef>
                <a:spcPts val="0"/>
              </a:spcBef>
              <a:spcAft>
                <a:spcPts val="0"/>
              </a:spcAft>
              <a:buNone/>
            </a:pPr>
            <a:r>
              <a:rPr lang="en" sz="1800" u="sng">
                <a:solidFill>
                  <a:schemeClr val="dk2"/>
                </a:solidFill>
              </a:rPr>
              <a:t>Voice</a:t>
            </a:r>
            <a:r>
              <a:rPr lang="en" sz="1800">
                <a:solidFill>
                  <a:schemeClr val="dk2"/>
                </a:solidFill>
              </a:rPr>
              <a:t>: presence, control</a:t>
            </a:r>
            <a:endParaRPr sz="1800">
              <a:solidFill>
                <a:schemeClr val="dk2"/>
              </a:solidFill>
            </a:endParaRPr>
          </a:p>
          <a:p>
            <a:pPr marL="0" lvl="0" indent="0" algn="l" rtl="0">
              <a:spcBef>
                <a:spcPts val="0"/>
              </a:spcBef>
              <a:spcAft>
                <a:spcPts val="0"/>
              </a:spcAft>
              <a:buNone/>
            </a:pPr>
            <a:r>
              <a:rPr lang="en" sz="1800" u="sng">
                <a:solidFill>
                  <a:schemeClr val="dk2"/>
                </a:solidFill>
              </a:rPr>
              <a:t>Synchronization</a:t>
            </a:r>
            <a:r>
              <a:rPr lang="en" sz="1800">
                <a:solidFill>
                  <a:schemeClr val="dk2"/>
                </a:solidFill>
              </a:rPr>
              <a:t>:</a:t>
            </a:r>
            <a:endParaRPr sz="1800">
              <a:solidFill>
                <a:schemeClr val="dk2"/>
              </a:solidFill>
            </a:endParaRPr>
          </a:p>
          <a:p>
            <a:pPr marL="457200" lvl="0" indent="-342900" algn="l" rtl="0">
              <a:spcBef>
                <a:spcPts val="0"/>
              </a:spcBef>
              <a:spcAft>
                <a:spcPts val="0"/>
              </a:spcAft>
              <a:buClr>
                <a:schemeClr val="dk2"/>
              </a:buClr>
              <a:buSzPts val="1800"/>
              <a:buChar char="-"/>
            </a:pPr>
            <a:r>
              <a:rPr lang="en" sz="1800">
                <a:solidFill>
                  <a:schemeClr val="dk2"/>
                </a:solidFill>
              </a:rPr>
              <a:t>Collective will of the community</a:t>
            </a:r>
            <a:endParaRPr sz="1800">
              <a:solidFill>
                <a:schemeClr val="dk2"/>
              </a:solidFill>
            </a:endParaRPr>
          </a:p>
          <a:p>
            <a:pPr marL="457200" lvl="0" indent="-342900" algn="l" rtl="0">
              <a:spcBef>
                <a:spcPts val="0"/>
              </a:spcBef>
              <a:spcAft>
                <a:spcPts val="0"/>
              </a:spcAft>
              <a:buClr>
                <a:schemeClr val="dk2"/>
              </a:buClr>
              <a:buSzPts val="1800"/>
              <a:buChar char="-"/>
            </a:pPr>
            <a:r>
              <a:rPr lang="en" sz="1800">
                <a:solidFill>
                  <a:schemeClr val="dk2"/>
                </a:solidFill>
              </a:rPr>
              <a:t>Unity, single force</a:t>
            </a:r>
            <a:endParaRPr sz="1800">
              <a:solidFill>
                <a:schemeClr val="dk2"/>
              </a:solidFill>
            </a:endParaRPr>
          </a:p>
          <a:p>
            <a:pPr marL="0" lvl="0" indent="0" algn="l" rtl="0">
              <a:spcBef>
                <a:spcPts val="0"/>
              </a:spcBef>
              <a:spcAft>
                <a:spcPts val="0"/>
              </a:spcAft>
              <a:buNone/>
            </a:pPr>
            <a:endParaRPr sz="1800">
              <a:solidFill>
                <a:schemeClr val="dk2"/>
              </a:solidFill>
            </a:endParaRPr>
          </a:p>
        </p:txBody>
      </p:sp>
      <p:pic>
        <p:nvPicPr>
          <p:cNvPr id="85" name="Google Shape;85;p17" descr="The Traditional Maori Pukana. This is where those performing stare wildly &amp;  dilate their eyes. It is done by both genders when performing the haka and  waiata to emphasise particular words. The"/>
          <p:cNvPicPr preferRelativeResize="0"/>
          <p:nvPr/>
        </p:nvPicPr>
        <p:blipFill>
          <a:blip r:embed="rId3">
            <a:alphaModFix/>
          </a:blip>
          <a:stretch>
            <a:fillRect/>
          </a:stretch>
        </p:blipFill>
        <p:spPr>
          <a:xfrm>
            <a:off x="6354500" y="1514150"/>
            <a:ext cx="2220925" cy="2670550"/>
          </a:xfrm>
          <a:prstGeom prst="rect">
            <a:avLst/>
          </a:prstGeom>
          <a:noFill/>
          <a:ln>
            <a:noFill/>
          </a:ln>
        </p:spPr>
      </p:pic>
      <p:sp>
        <p:nvSpPr>
          <p:cNvPr id="86" name="Google Shape;86;p17"/>
          <p:cNvSpPr txBox="1"/>
          <p:nvPr/>
        </p:nvSpPr>
        <p:spPr>
          <a:xfrm>
            <a:off x="6898263" y="4184700"/>
            <a:ext cx="11334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a:solidFill>
                  <a:schemeClr val="dk2"/>
                </a:solidFill>
              </a:rPr>
              <a:t>Pūkana</a:t>
            </a:r>
            <a:endParaRPr sz="1800">
              <a:solidFill>
                <a:schemeClr val="dk2"/>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Emotions + Social Context</a:t>
            </a:r>
            <a:endParaRPr/>
          </a:p>
        </p:txBody>
      </p:sp>
      <p:sp>
        <p:nvSpPr>
          <p:cNvPr id="92" name="Google Shape;92;p18"/>
          <p:cNvSpPr txBox="1"/>
          <p:nvPr/>
        </p:nvSpPr>
        <p:spPr>
          <a:xfrm>
            <a:off x="395675" y="1186975"/>
            <a:ext cx="8436600" cy="3786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u="sng">
                <a:solidFill>
                  <a:schemeClr val="dk2"/>
                </a:solidFill>
              </a:rPr>
              <a:t>Emotions</a:t>
            </a:r>
            <a:r>
              <a:rPr lang="en" sz="1800">
                <a:solidFill>
                  <a:schemeClr val="dk2"/>
                </a:solidFill>
              </a:rPr>
              <a:t>: joy, anger, sorrow, grief, pride, defiance, passion</a:t>
            </a:r>
            <a:endParaRPr sz="1800">
              <a:solidFill>
                <a:schemeClr val="dk2"/>
              </a:solidFill>
            </a:endParaRPr>
          </a:p>
          <a:p>
            <a:pPr marL="0" lvl="0" indent="0" algn="l" rtl="0">
              <a:spcBef>
                <a:spcPts val="0"/>
              </a:spcBef>
              <a:spcAft>
                <a:spcPts val="0"/>
              </a:spcAft>
              <a:buNone/>
            </a:pPr>
            <a:r>
              <a:rPr lang="en" sz="1800">
                <a:solidFill>
                  <a:schemeClr val="dk2"/>
                </a:solidFill>
              </a:rPr>
              <a:t>Serves as a tool for Māori cultural revitalization and a symbol of national pride</a:t>
            </a:r>
            <a:endParaRPr sz="1800">
              <a:solidFill>
                <a:schemeClr val="dk2"/>
              </a:solidFill>
            </a:endParaRPr>
          </a:p>
          <a:p>
            <a:pPr marL="0" lvl="0" indent="0" algn="l" rtl="0">
              <a:spcBef>
                <a:spcPts val="0"/>
              </a:spcBef>
              <a:spcAft>
                <a:spcPts val="0"/>
              </a:spcAft>
              <a:buNone/>
            </a:pPr>
            <a:endParaRPr sz="1800">
              <a:solidFill>
                <a:schemeClr val="dk2"/>
              </a:solidFill>
            </a:endParaRPr>
          </a:p>
          <a:p>
            <a:pPr marL="0" lvl="0" indent="0" algn="l" rtl="0">
              <a:spcBef>
                <a:spcPts val="0"/>
              </a:spcBef>
              <a:spcAft>
                <a:spcPts val="0"/>
              </a:spcAft>
              <a:buNone/>
            </a:pPr>
            <a:r>
              <a:rPr lang="en" sz="1800" u="sng">
                <a:solidFill>
                  <a:schemeClr val="dk2"/>
                </a:solidFill>
              </a:rPr>
              <a:t>Traditional</a:t>
            </a:r>
            <a:r>
              <a:rPr lang="en" sz="1800">
                <a:solidFill>
                  <a:schemeClr val="dk2"/>
                </a:solidFill>
              </a:rPr>
              <a:t>: </a:t>
            </a:r>
            <a:endParaRPr sz="1800">
              <a:solidFill>
                <a:schemeClr val="dk2"/>
              </a:solidFill>
            </a:endParaRPr>
          </a:p>
          <a:p>
            <a:pPr marL="457200" lvl="0" indent="-342900" algn="l" rtl="0">
              <a:spcBef>
                <a:spcPts val="0"/>
              </a:spcBef>
              <a:spcAft>
                <a:spcPts val="0"/>
              </a:spcAft>
              <a:buClr>
                <a:schemeClr val="dk2"/>
              </a:buClr>
              <a:buSzPts val="1800"/>
              <a:buChar char="-"/>
            </a:pPr>
            <a:r>
              <a:rPr lang="en" sz="1800">
                <a:solidFill>
                  <a:schemeClr val="dk2"/>
                </a:solidFill>
              </a:rPr>
              <a:t>performed before battle to prepare warriors mentally and scare the opposition</a:t>
            </a:r>
            <a:endParaRPr sz="1800">
              <a:solidFill>
                <a:schemeClr val="dk2"/>
              </a:solidFill>
            </a:endParaRPr>
          </a:p>
          <a:p>
            <a:pPr marL="0" lvl="0" indent="0" algn="l" rtl="0">
              <a:spcBef>
                <a:spcPts val="0"/>
              </a:spcBef>
              <a:spcAft>
                <a:spcPts val="0"/>
              </a:spcAft>
              <a:buNone/>
            </a:pPr>
            <a:r>
              <a:rPr lang="en" sz="1800" u="sng">
                <a:solidFill>
                  <a:schemeClr val="dk2"/>
                </a:solidFill>
              </a:rPr>
              <a:t>Ceremonial</a:t>
            </a:r>
            <a:r>
              <a:rPr lang="en" sz="1800">
                <a:solidFill>
                  <a:schemeClr val="dk2"/>
                </a:solidFill>
              </a:rPr>
              <a:t>: </a:t>
            </a:r>
            <a:endParaRPr sz="1800">
              <a:solidFill>
                <a:schemeClr val="dk2"/>
              </a:solidFill>
            </a:endParaRPr>
          </a:p>
          <a:p>
            <a:pPr marL="457200" lvl="0" indent="-342900" algn="l" rtl="0">
              <a:spcBef>
                <a:spcPts val="0"/>
              </a:spcBef>
              <a:spcAft>
                <a:spcPts val="0"/>
              </a:spcAft>
              <a:buClr>
                <a:schemeClr val="dk2"/>
              </a:buClr>
              <a:buSzPts val="1800"/>
              <a:buChar char="-"/>
            </a:pPr>
            <a:r>
              <a:rPr lang="en" sz="1800">
                <a:solidFill>
                  <a:schemeClr val="dk2"/>
                </a:solidFill>
              </a:rPr>
              <a:t>Used at Powhiri (welcome ceremonies) and Tangihanga (funerals)</a:t>
            </a:r>
            <a:endParaRPr sz="1800">
              <a:solidFill>
                <a:schemeClr val="dk2"/>
              </a:solidFill>
            </a:endParaRPr>
          </a:p>
          <a:p>
            <a:pPr marL="0" lvl="0" indent="0" algn="l" rtl="0">
              <a:spcBef>
                <a:spcPts val="0"/>
              </a:spcBef>
              <a:spcAft>
                <a:spcPts val="0"/>
              </a:spcAft>
              <a:buNone/>
            </a:pPr>
            <a:r>
              <a:rPr lang="en" sz="1800" u="sng">
                <a:solidFill>
                  <a:schemeClr val="dk2"/>
                </a:solidFill>
              </a:rPr>
              <a:t>Modern</a:t>
            </a:r>
            <a:r>
              <a:rPr lang="en" sz="1800">
                <a:solidFill>
                  <a:schemeClr val="dk2"/>
                </a:solidFill>
              </a:rPr>
              <a:t>:</a:t>
            </a:r>
            <a:endParaRPr sz="1800">
              <a:solidFill>
                <a:schemeClr val="dk2"/>
              </a:solidFill>
            </a:endParaRPr>
          </a:p>
          <a:p>
            <a:pPr marL="457200" lvl="0" indent="-342900" algn="l" rtl="0">
              <a:spcBef>
                <a:spcPts val="0"/>
              </a:spcBef>
              <a:spcAft>
                <a:spcPts val="0"/>
              </a:spcAft>
              <a:buClr>
                <a:schemeClr val="dk2"/>
              </a:buClr>
              <a:buSzPts val="1800"/>
              <a:buChar char="-"/>
            </a:pPr>
            <a:r>
              <a:rPr lang="en" sz="1800">
                <a:solidFill>
                  <a:schemeClr val="dk2"/>
                </a:solidFill>
              </a:rPr>
              <a:t>Schools, graduations, weddings</a:t>
            </a:r>
            <a:endParaRPr sz="1800">
              <a:solidFill>
                <a:schemeClr val="dk2"/>
              </a:solidFill>
            </a:endParaRPr>
          </a:p>
          <a:p>
            <a:pPr marL="457200" lvl="0" indent="-342900" algn="l" rtl="0">
              <a:spcBef>
                <a:spcPts val="0"/>
              </a:spcBef>
              <a:spcAft>
                <a:spcPts val="0"/>
              </a:spcAft>
              <a:buClr>
                <a:schemeClr val="dk2"/>
              </a:buClr>
              <a:buSzPts val="1800"/>
              <a:buChar char="-"/>
            </a:pPr>
            <a:r>
              <a:rPr lang="en" sz="1800">
                <a:solidFill>
                  <a:schemeClr val="dk2"/>
                </a:solidFill>
              </a:rPr>
              <a:t>Cultural events</a:t>
            </a:r>
            <a:endParaRPr sz="1800">
              <a:solidFill>
                <a:schemeClr val="dk2"/>
              </a:solidFill>
            </a:endParaRPr>
          </a:p>
          <a:p>
            <a:pPr marL="457200" lvl="0" indent="-342900" algn="l" rtl="0">
              <a:spcBef>
                <a:spcPts val="0"/>
              </a:spcBef>
              <a:spcAft>
                <a:spcPts val="0"/>
              </a:spcAft>
              <a:buClr>
                <a:schemeClr val="dk2"/>
              </a:buClr>
              <a:buSzPts val="1800"/>
              <a:buChar char="-"/>
            </a:pPr>
            <a:r>
              <a:rPr lang="en" sz="1800">
                <a:solidFill>
                  <a:schemeClr val="dk2"/>
                </a:solidFill>
              </a:rPr>
              <a:t>Political protest / public statements</a:t>
            </a:r>
            <a:endParaRPr sz="1800">
              <a:solidFill>
                <a:schemeClr val="dk2"/>
              </a:solidFill>
            </a:endParaRPr>
          </a:p>
          <a:p>
            <a:pPr marL="457200" lvl="0" indent="-342900" algn="l" rtl="0">
              <a:spcBef>
                <a:spcPts val="0"/>
              </a:spcBef>
              <a:spcAft>
                <a:spcPts val="0"/>
              </a:spcAft>
              <a:buClr>
                <a:schemeClr val="dk2"/>
              </a:buClr>
              <a:buSzPts val="1800"/>
              <a:buChar char="-"/>
            </a:pPr>
            <a:r>
              <a:rPr lang="en" sz="1800">
                <a:solidFill>
                  <a:schemeClr val="dk2"/>
                </a:solidFill>
              </a:rPr>
              <a:t>Sports (especially rugby)</a:t>
            </a:r>
            <a:endParaRPr sz="1800">
              <a:solidFill>
                <a:schemeClr val="dk2"/>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1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Social Obligations</a:t>
            </a:r>
            <a:endParaRPr/>
          </a:p>
        </p:txBody>
      </p:sp>
      <p:sp>
        <p:nvSpPr>
          <p:cNvPr id="98" name="Google Shape;98;p19"/>
          <p:cNvSpPr txBox="1"/>
          <p:nvPr/>
        </p:nvSpPr>
        <p:spPr>
          <a:xfrm>
            <a:off x="395675" y="1186975"/>
            <a:ext cx="8436600" cy="3509400"/>
          </a:xfrm>
          <a:prstGeom prst="rect">
            <a:avLst/>
          </a:prstGeom>
          <a:noFill/>
          <a:ln>
            <a:noFill/>
          </a:ln>
        </p:spPr>
        <p:txBody>
          <a:bodyPr spcFirstLastPara="1" wrap="square" lIns="91425" tIns="91425" rIns="91425" bIns="91425" anchor="t" anchorCtr="0">
            <a:spAutoFit/>
          </a:bodyPr>
          <a:lstStyle/>
          <a:p>
            <a:pPr marL="457200" lvl="0" indent="-342900" algn="l" rtl="0">
              <a:spcBef>
                <a:spcPts val="0"/>
              </a:spcBef>
              <a:spcAft>
                <a:spcPts val="0"/>
              </a:spcAft>
              <a:buClr>
                <a:schemeClr val="dk2"/>
              </a:buClr>
              <a:buSzPts val="1800"/>
              <a:buChar char="-"/>
            </a:pPr>
            <a:r>
              <a:rPr lang="en" sz="1800">
                <a:solidFill>
                  <a:schemeClr val="dk2"/>
                </a:solidFill>
              </a:rPr>
              <a:t>Whanaungatanga (Relationships): </a:t>
            </a:r>
            <a:endParaRPr sz="1800">
              <a:solidFill>
                <a:schemeClr val="dk2"/>
              </a:solidFill>
            </a:endParaRPr>
          </a:p>
          <a:p>
            <a:pPr marL="914400" lvl="1" indent="-342900" algn="l" rtl="0">
              <a:spcBef>
                <a:spcPts val="0"/>
              </a:spcBef>
              <a:spcAft>
                <a:spcPts val="0"/>
              </a:spcAft>
              <a:buClr>
                <a:schemeClr val="dk2"/>
              </a:buClr>
              <a:buSzPts val="1800"/>
              <a:buChar char="-"/>
            </a:pPr>
            <a:r>
              <a:rPr lang="en" sz="1800">
                <a:solidFill>
                  <a:schemeClr val="dk2"/>
                </a:solidFill>
              </a:rPr>
              <a:t>Performers have commitment to the group</a:t>
            </a:r>
            <a:endParaRPr sz="1800">
              <a:solidFill>
                <a:schemeClr val="dk2"/>
              </a:solidFill>
            </a:endParaRPr>
          </a:p>
          <a:p>
            <a:pPr marL="914400" lvl="1" indent="-342900" algn="l" rtl="0">
              <a:spcBef>
                <a:spcPts val="0"/>
              </a:spcBef>
              <a:spcAft>
                <a:spcPts val="0"/>
              </a:spcAft>
              <a:buClr>
                <a:schemeClr val="dk2"/>
              </a:buClr>
              <a:buSzPts val="1800"/>
              <a:buChar char="-"/>
            </a:pPr>
            <a:r>
              <a:rPr lang="en" sz="1800">
                <a:solidFill>
                  <a:schemeClr val="dk2"/>
                </a:solidFill>
              </a:rPr>
              <a:t>A weak performance is seen as a sign of disrespect to the ancestors and the tribe</a:t>
            </a:r>
            <a:endParaRPr sz="1800">
              <a:solidFill>
                <a:schemeClr val="dk2"/>
              </a:solidFill>
            </a:endParaRPr>
          </a:p>
          <a:p>
            <a:pPr marL="457200" lvl="0" indent="-342900" algn="l" rtl="0">
              <a:spcBef>
                <a:spcPts val="0"/>
              </a:spcBef>
              <a:spcAft>
                <a:spcPts val="0"/>
              </a:spcAft>
              <a:buClr>
                <a:schemeClr val="dk2"/>
              </a:buClr>
              <a:buSzPts val="1800"/>
              <a:buChar char="-"/>
            </a:pPr>
            <a:r>
              <a:rPr lang="en" sz="1800">
                <a:solidFill>
                  <a:schemeClr val="dk2"/>
                </a:solidFill>
              </a:rPr>
              <a:t>Preservation of History: </a:t>
            </a:r>
            <a:endParaRPr sz="1800">
              <a:solidFill>
                <a:schemeClr val="dk2"/>
              </a:solidFill>
            </a:endParaRPr>
          </a:p>
          <a:p>
            <a:pPr marL="914400" lvl="1" indent="-342900" algn="l" rtl="0">
              <a:spcBef>
                <a:spcPts val="0"/>
              </a:spcBef>
              <a:spcAft>
                <a:spcPts val="0"/>
              </a:spcAft>
              <a:buClr>
                <a:schemeClr val="dk2"/>
              </a:buClr>
              <a:buSzPts val="1800"/>
              <a:buChar char="-"/>
            </a:pPr>
            <a:r>
              <a:rPr lang="en" sz="1800">
                <a:solidFill>
                  <a:schemeClr val="dk2"/>
                </a:solidFill>
              </a:rPr>
              <a:t>Carries cultural significance</a:t>
            </a:r>
            <a:endParaRPr sz="1800">
              <a:solidFill>
                <a:schemeClr val="dk2"/>
              </a:solidFill>
            </a:endParaRPr>
          </a:p>
          <a:p>
            <a:pPr marL="914400" lvl="1" indent="-342900" algn="l" rtl="0">
              <a:spcBef>
                <a:spcPts val="0"/>
              </a:spcBef>
              <a:spcAft>
                <a:spcPts val="0"/>
              </a:spcAft>
              <a:buClr>
                <a:schemeClr val="dk2"/>
              </a:buClr>
              <a:buSzPts val="1800"/>
              <a:buChar char="-"/>
            </a:pPr>
            <a:r>
              <a:rPr lang="en" sz="1800">
                <a:solidFill>
                  <a:schemeClr val="dk2"/>
                </a:solidFill>
              </a:rPr>
              <a:t>Performing keeps the stories and struggles of the ancestors alive for future generations</a:t>
            </a:r>
            <a:endParaRPr sz="1800">
              <a:solidFill>
                <a:schemeClr val="dk2"/>
              </a:solidFill>
            </a:endParaRPr>
          </a:p>
          <a:p>
            <a:pPr marL="914400" lvl="1" indent="-342900" algn="l" rtl="0">
              <a:spcBef>
                <a:spcPts val="0"/>
              </a:spcBef>
              <a:spcAft>
                <a:spcPts val="0"/>
              </a:spcAft>
              <a:buClr>
                <a:schemeClr val="dk2"/>
              </a:buClr>
              <a:buSzPts val="1800"/>
              <a:buChar char="-"/>
            </a:pPr>
            <a:r>
              <a:rPr lang="en" sz="1800">
                <a:solidFill>
                  <a:schemeClr val="dk2"/>
                </a:solidFill>
              </a:rPr>
              <a:t>Protect and continue Māori identity and values</a:t>
            </a:r>
            <a:endParaRPr sz="1800">
              <a:solidFill>
                <a:schemeClr val="dk2"/>
              </a:solidFill>
            </a:endParaRPr>
          </a:p>
          <a:p>
            <a:pPr marL="457200" lvl="0" indent="-342900" algn="l" rtl="0">
              <a:spcBef>
                <a:spcPts val="0"/>
              </a:spcBef>
              <a:spcAft>
                <a:spcPts val="0"/>
              </a:spcAft>
              <a:buClr>
                <a:schemeClr val="dk2"/>
              </a:buClr>
              <a:buSzPts val="1800"/>
              <a:buChar char="-"/>
            </a:pPr>
            <a:r>
              <a:rPr lang="en" sz="1800">
                <a:solidFill>
                  <a:schemeClr val="dk2"/>
                </a:solidFill>
              </a:rPr>
              <a:t>Upholding mana + Representation: </a:t>
            </a:r>
            <a:endParaRPr sz="1800">
              <a:solidFill>
                <a:schemeClr val="dk2"/>
              </a:solidFill>
            </a:endParaRPr>
          </a:p>
          <a:p>
            <a:pPr marL="914400" lvl="1" indent="-342900" algn="l" rtl="0">
              <a:spcBef>
                <a:spcPts val="0"/>
              </a:spcBef>
              <a:spcAft>
                <a:spcPts val="0"/>
              </a:spcAft>
              <a:buClr>
                <a:schemeClr val="dk2"/>
              </a:buClr>
              <a:buSzPts val="1800"/>
              <a:buChar char="-"/>
            </a:pPr>
            <a:r>
              <a:rPr lang="en" sz="1800">
                <a:solidFill>
                  <a:schemeClr val="dk2"/>
                </a:solidFill>
              </a:rPr>
              <a:t>In modern contexts (like the All Blacks rugby team), the performers represent the honor of the entire nation of New Zealand</a:t>
            </a:r>
            <a:endParaRPr sz="1800">
              <a:solidFill>
                <a:schemeClr val="dk2"/>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2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Citation</a:t>
            </a:r>
            <a:endParaRPr/>
          </a:p>
        </p:txBody>
      </p:sp>
      <p:sp>
        <p:nvSpPr>
          <p:cNvPr id="104" name="Google Shape;104;p20"/>
          <p:cNvSpPr txBox="1"/>
          <p:nvPr/>
        </p:nvSpPr>
        <p:spPr>
          <a:xfrm>
            <a:off x="395675" y="1186975"/>
            <a:ext cx="8436600" cy="3417000"/>
          </a:xfrm>
          <a:prstGeom prst="rect">
            <a:avLst/>
          </a:prstGeom>
          <a:noFill/>
          <a:ln>
            <a:noFill/>
          </a:ln>
        </p:spPr>
        <p:txBody>
          <a:bodyPr spcFirstLastPara="1" wrap="square" lIns="91425" tIns="91425" rIns="91425" bIns="91425" anchor="t" anchorCtr="0">
            <a:spAutoFit/>
          </a:bodyPr>
          <a:lstStyle/>
          <a:p>
            <a:pPr marL="457200" lvl="0" indent="-457200" algn="l" rtl="0">
              <a:spcBef>
                <a:spcPts val="0"/>
              </a:spcBef>
              <a:spcAft>
                <a:spcPts val="0"/>
              </a:spcAft>
              <a:buNone/>
            </a:pPr>
            <a:r>
              <a:rPr lang="en" sz="1500">
                <a:solidFill>
                  <a:schemeClr val="dk2"/>
                </a:solidFill>
              </a:rPr>
              <a:t>Cunningham, J. M. (2025, December 5). Haka. Encyclopaedia Britannica. </a:t>
            </a:r>
            <a:r>
              <a:rPr lang="en" sz="1500" u="sng">
                <a:solidFill>
                  <a:schemeClr val="hlink"/>
                </a:solidFill>
                <a:hlinkClick r:id="rId3"/>
              </a:rPr>
              <a:t>https://www.britannica.com/art/haka</a:t>
            </a:r>
            <a:endParaRPr sz="1500">
              <a:solidFill>
                <a:schemeClr val="dk2"/>
              </a:solidFill>
            </a:endParaRPr>
          </a:p>
          <a:p>
            <a:pPr marL="457200" lvl="0" indent="-457200" algn="l" rtl="0">
              <a:spcBef>
                <a:spcPts val="0"/>
              </a:spcBef>
              <a:spcAft>
                <a:spcPts val="0"/>
              </a:spcAft>
              <a:buNone/>
            </a:pPr>
            <a:r>
              <a:rPr lang="en" sz="1500">
                <a:solidFill>
                  <a:schemeClr val="dk2"/>
                </a:solidFill>
              </a:rPr>
              <a:t>Experience All Blacks. (n.d.). Haka words and translations. Retrieved January 13, 2026, from </a:t>
            </a:r>
            <a:r>
              <a:rPr lang="en" sz="1500" u="sng">
                <a:solidFill>
                  <a:schemeClr val="hlink"/>
                </a:solidFill>
                <a:hlinkClick r:id="rId4"/>
              </a:rPr>
              <a:t>https://www.experienceallblacks.com/teams-and-culture/haka/haka-words-and-translations</a:t>
            </a:r>
            <a:endParaRPr sz="1500">
              <a:solidFill>
                <a:schemeClr val="dk2"/>
              </a:solidFill>
            </a:endParaRPr>
          </a:p>
          <a:p>
            <a:pPr marL="457200" lvl="0" indent="-457200" algn="l" rtl="0">
              <a:spcBef>
                <a:spcPts val="0"/>
              </a:spcBef>
              <a:spcAft>
                <a:spcPts val="0"/>
              </a:spcAft>
              <a:buNone/>
            </a:pPr>
            <a:r>
              <a:rPr lang="en" sz="1500">
                <a:solidFill>
                  <a:schemeClr val="dk2"/>
                </a:solidFill>
              </a:rPr>
              <a:t>Facts and Details. (n.d.). Māori customs: Etiquette, the Powhiri and the haka. Retrieved January 13, 2026, from </a:t>
            </a:r>
            <a:r>
              <a:rPr lang="en" sz="1500" u="sng">
                <a:solidFill>
                  <a:schemeClr val="hlink"/>
                </a:solidFill>
                <a:hlinkClick r:id="rId5"/>
              </a:rPr>
              <a:t>https://ioa.factsanddetails.com/article/entry-941.html</a:t>
            </a:r>
            <a:endParaRPr sz="1500">
              <a:solidFill>
                <a:schemeClr val="dk2"/>
              </a:solidFill>
            </a:endParaRPr>
          </a:p>
          <a:p>
            <a:pPr marL="457200" lvl="0" indent="-457200" algn="l" rtl="0">
              <a:spcBef>
                <a:spcPts val="0"/>
              </a:spcBef>
              <a:spcAft>
                <a:spcPts val="0"/>
              </a:spcAft>
              <a:buNone/>
            </a:pPr>
            <a:r>
              <a:rPr lang="en" sz="1500">
                <a:solidFill>
                  <a:schemeClr val="dk2"/>
                </a:solidFill>
              </a:rPr>
              <a:t>New Zealand Tourism. (n.d.). Māori haka | 100% Pure New Zealand. Retrieved January 13, 2026, from </a:t>
            </a:r>
            <a:r>
              <a:rPr lang="en" sz="1500" u="sng">
                <a:solidFill>
                  <a:schemeClr val="hlink"/>
                </a:solidFill>
                <a:hlinkClick r:id="rId6"/>
              </a:rPr>
              <a:t>https://www.newzealand.com/us/feature/haka/</a:t>
            </a:r>
            <a:endParaRPr sz="1500">
              <a:solidFill>
                <a:schemeClr val="dk2"/>
              </a:solidFill>
            </a:endParaRPr>
          </a:p>
          <a:p>
            <a:pPr marL="457200" lvl="0" indent="-457200" algn="l" rtl="0">
              <a:spcBef>
                <a:spcPts val="0"/>
              </a:spcBef>
              <a:spcAft>
                <a:spcPts val="0"/>
              </a:spcAft>
              <a:buNone/>
            </a:pPr>
            <a:r>
              <a:rPr lang="en" sz="1500">
                <a:solidFill>
                  <a:schemeClr val="dk2"/>
                </a:solidFill>
              </a:rPr>
              <a:t>Royal, T. A. C. (n.d.). Story: Māori. Te Ara: The Encyclopedia of New Zealand. Retrieved January 13, 2026, from </a:t>
            </a:r>
            <a:r>
              <a:rPr lang="en" sz="1500" u="sng">
                <a:solidFill>
                  <a:schemeClr val="hlink"/>
                </a:solidFill>
                <a:hlinkClick r:id="rId7"/>
              </a:rPr>
              <a:t>https://teara.govt.nz/en/maori</a:t>
            </a:r>
            <a:endParaRPr sz="1500">
              <a:solidFill>
                <a:schemeClr val="dk2"/>
              </a:solidFill>
            </a:endParaRPr>
          </a:p>
          <a:p>
            <a:pPr marL="457200" lvl="0" indent="-457200" algn="l" rtl="0">
              <a:spcBef>
                <a:spcPts val="0"/>
              </a:spcBef>
              <a:spcAft>
                <a:spcPts val="0"/>
              </a:spcAft>
              <a:buNone/>
            </a:pPr>
            <a:r>
              <a:rPr lang="en" sz="1500">
                <a:solidFill>
                  <a:schemeClr val="dk2"/>
                </a:solidFill>
              </a:rPr>
              <a:t>Te Ara: The Encyclopedia of New Zealand. (1966). Haka (from An Encyclopaedia of New Zealand, A. H. McLintock, Ed.). </a:t>
            </a:r>
            <a:r>
              <a:rPr lang="en" sz="1500" u="sng">
                <a:solidFill>
                  <a:schemeClr val="hlink"/>
                </a:solidFill>
                <a:hlinkClick r:id="rId8"/>
              </a:rPr>
              <a:t>https://teara.govt.nz/en/1966/haka</a:t>
            </a:r>
            <a:endParaRPr sz="1500">
              <a:solidFill>
                <a:schemeClr val="dk2"/>
              </a:solidFill>
            </a:endParaRPr>
          </a:p>
          <a:p>
            <a:pPr marL="457200" lvl="0" indent="-457200" algn="l" rtl="0">
              <a:spcBef>
                <a:spcPts val="0"/>
              </a:spcBef>
              <a:spcAft>
                <a:spcPts val="0"/>
              </a:spcAft>
              <a:buNone/>
            </a:pPr>
            <a:r>
              <a:rPr lang="en" sz="1500">
                <a:solidFill>
                  <a:schemeClr val="dk2"/>
                </a:solidFill>
              </a:rPr>
              <a:t>Wikipedia contributors. (n.d.). Ka Mate. Wikipedia. Retrieved January 13, 2026, from </a:t>
            </a:r>
            <a:r>
              <a:rPr lang="en" sz="1500" u="sng">
                <a:solidFill>
                  <a:schemeClr val="hlink"/>
                </a:solidFill>
                <a:hlinkClick r:id="rId9"/>
              </a:rPr>
              <a:t>https://en.wikipedia.org/wiki/Ka_Mate</a:t>
            </a:r>
            <a:endParaRPr sz="1500">
              <a:solidFill>
                <a:schemeClr val="dk2"/>
              </a:solidFill>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705</Words>
  <Application>Microsoft Macintosh PowerPoint</Application>
  <PresentationFormat>On-screen Show (16:9)</PresentationFormat>
  <Paragraphs>69</Paragraphs>
  <Slides>8</Slides>
  <Notes>8</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8</vt:i4>
      </vt:variant>
    </vt:vector>
  </HeadingPairs>
  <TitlesOfParts>
    <vt:vector size="10" baseType="lpstr">
      <vt:lpstr>Arial</vt:lpstr>
      <vt:lpstr>Simple Light</vt:lpstr>
      <vt:lpstr>Māori Haka</vt:lpstr>
      <vt:lpstr>Who are the Māori?</vt:lpstr>
      <vt:lpstr>What is the Haka?</vt:lpstr>
      <vt:lpstr>Ka Mate</vt:lpstr>
      <vt:lpstr>Motifs &amp; Images</vt:lpstr>
      <vt:lpstr>Emotions + Social Context</vt:lpstr>
      <vt:lpstr>Social Obligations</vt:lpstr>
      <vt:lpstr>Citation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Brian MacWhinney</cp:lastModifiedBy>
  <cp:revision>1</cp:revision>
  <dcterms:modified xsi:type="dcterms:W3CDTF">2026-01-14T15:10:46Z</dcterms:modified>
</cp:coreProperties>
</file>