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b71a4b63e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b71a4b63e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b71a4b63e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b71a4b63e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f7kqVfD7KOw" TargetMode="External"/><Relationship Id="rId4" Type="http://schemas.openxmlformats.org/officeDocument/2006/relationships/image" Target="../media/image1.jpg"/><Relationship Id="rId5" Type="http://schemas.openxmlformats.org/officeDocument/2006/relationships/hyperlink" Target="http://www.youtube.com/watch?v=psch9N4PmO4" TargetMode="External"/><Relationship Id="rId6"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The Charleston</a:t>
            </a:r>
            <a:endParaRPr/>
          </a:p>
        </p:txBody>
      </p:sp>
      <p:sp>
        <p:nvSpPr>
          <p:cNvPr id="55" name="Google Shape;55;p13"/>
          <p:cNvSpPr txBox="1"/>
          <p:nvPr>
            <p:ph idx="1" type="subTitle"/>
          </p:nvPr>
        </p:nvSpPr>
        <p:spPr>
          <a:xfrm>
            <a:off x="311700" y="2834125"/>
            <a:ext cx="8520600" cy="1574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James P. Johnson</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1900"/>
              <a:t>Arya Adusumilli</a:t>
            </a:r>
            <a:endParaRPr sz="1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Context</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James P. Johnson, for </a:t>
            </a:r>
            <a:r>
              <a:rPr i="1" lang="en"/>
              <a:t>Runnin’ Wild</a:t>
            </a:r>
            <a:r>
              <a:rPr lang="en"/>
              <a:t> (1923)</a:t>
            </a:r>
            <a:endParaRPr/>
          </a:p>
          <a:p>
            <a:pPr indent="-342900" lvl="0" marL="457200" rtl="0" algn="l">
              <a:spcBef>
                <a:spcPts val="0"/>
              </a:spcBef>
              <a:spcAft>
                <a:spcPts val="0"/>
              </a:spcAft>
              <a:buSzPts val="1800"/>
              <a:buChar char="-"/>
            </a:pPr>
            <a:r>
              <a:rPr lang="en"/>
              <a:t>Originally tied to black dance spaces</a:t>
            </a:r>
            <a:endParaRPr/>
          </a:p>
          <a:p>
            <a:pPr indent="-342900" lvl="0" marL="457200" rtl="0" algn="l">
              <a:spcBef>
                <a:spcPts val="0"/>
              </a:spcBef>
              <a:spcAft>
                <a:spcPts val="0"/>
              </a:spcAft>
              <a:buSzPts val="1800"/>
              <a:buChar char="-"/>
            </a:pPr>
            <a:r>
              <a:rPr lang="en"/>
              <a:t>Dance craze among “flappers” in </a:t>
            </a:r>
            <a:r>
              <a:rPr lang="en"/>
              <a:t>prohibition</a:t>
            </a:r>
            <a:r>
              <a:rPr lang="en"/>
              <a:t>, jazz-age “roaring 20s” speakeasies</a:t>
            </a:r>
            <a:endParaRPr/>
          </a:p>
          <a:p>
            <a:pPr indent="-342900" lvl="1" marL="914400" rtl="0" algn="l">
              <a:spcBef>
                <a:spcPts val="0"/>
              </a:spcBef>
              <a:spcAft>
                <a:spcPts val="0"/>
              </a:spcAft>
              <a:buSzPts val="1800"/>
              <a:buChar char="-"/>
            </a:pPr>
            <a:r>
              <a:rPr lang="en" sz="1800"/>
              <a:t>Term originally English slang, reclaimed by young women</a:t>
            </a:r>
            <a:endParaRPr sz="1800"/>
          </a:p>
        </p:txBody>
      </p:sp>
      <p:pic>
        <p:nvPicPr>
          <p:cNvPr id="62" name="Google Shape;62;p14"/>
          <p:cNvPicPr preferRelativeResize="0"/>
          <p:nvPr/>
        </p:nvPicPr>
        <p:blipFill>
          <a:blip r:embed="rId3">
            <a:alphaModFix/>
          </a:blip>
          <a:stretch>
            <a:fillRect/>
          </a:stretch>
        </p:blipFill>
        <p:spPr>
          <a:xfrm>
            <a:off x="1241675" y="3011900"/>
            <a:ext cx="1823724" cy="1794851"/>
          </a:xfrm>
          <a:prstGeom prst="rect">
            <a:avLst/>
          </a:prstGeom>
          <a:noFill/>
          <a:ln>
            <a:noFill/>
          </a:ln>
        </p:spPr>
      </p:pic>
      <p:pic>
        <p:nvPicPr>
          <p:cNvPr id="63" name="Google Shape;63;p14"/>
          <p:cNvPicPr preferRelativeResize="0"/>
          <p:nvPr/>
        </p:nvPicPr>
        <p:blipFill>
          <a:blip r:embed="rId4">
            <a:alphaModFix/>
          </a:blip>
          <a:stretch>
            <a:fillRect/>
          </a:stretch>
        </p:blipFill>
        <p:spPr>
          <a:xfrm>
            <a:off x="5496600" y="2935900"/>
            <a:ext cx="2017700" cy="201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Represented cultural shift away from constricting norms in favor of expressiveness, freedom of young women</a:t>
            </a:r>
            <a:endParaRPr/>
          </a:p>
          <a:p>
            <a:pPr indent="-342900" lvl="0" marL="457200" rtl="0" algn="l">
              <a:spcBef>
                <a:spcPts val="0"/>
              </a:spcBef>
              <a:spcAft>
                <a:spcPts val="0"/>
              </a:spcAft>
              <a:buSzPts val="1800"/>
              <a:buChar char="-"/>
            </a:pPr>
            <a:r>
              <a:rPr lang="en"/>
              <a:t>Social belonging associated with dance, rejection of obedience and old guard</a:t>
            </a:r>
            <a:endParaRPr/>
          </a:p>
        </p:txBody>
      </p:sp>
      <p:pic>
        <p:nvPicPr>
          <p:cNvPr descr="This is the best selling version of 'The Charleston' on iTunes.&#10;Of all the dance crazes to sweep the nation during the '20s, none epitomized that exciting and rebellious age better than the Charleston. Harlem piano pioneer James P. Johnson (1891-1955) wrote the song in 1923 for the Broadway show Running Wild. Soon kids down the street at the Cinderella Ballroom started dancing to it, and before long all America was, in the words of one 1926 ditty, &quot;Charleston Crazy.&quot; The dance spawned dozens of other songs as well (&quot;Charleston Capers,&quot; &quot;Charleston Charlie,&quot; &quot;Charleston Stampede&quot;), and by decade's end had become a piece of pop history.&#10;&#10;Named after Charleston, South Carolina, the Charleston is a dance that developed in African American communities. It reached mainstream culture when songwriters James P. Johnson and Cecil Mark incorporated its rhythm in their song &quot;The Charleston,&quot; introduced in the Broadway show Runnin' Wild in 1923. Soon flappers everywhere were dancing the Charleston in speakeasies in defiance of Prohibition.&#10;Buy this track on amazon: http://www.amazon.co.uk/Charleston/dp/B00AN5LTUC/ref=sr_1_39?ie=UTF8&amp;qid=1379431431&amp;s=dmusic&amp;sr=1-39&#10;&#10;De toutes les danses à la mode qu'ont connues les années 20, c'est le charleston qui reflète le mieux l'esprit de gaieté et de rébellion qui caractérise cette époque. La danse doit son nom à cette chanson et, indirectement, à la ville éponyme de Charleston dans l'Etat de Caroline du Sud aux Etats-Unis. C'est là que les mouvements typiques du charleston sont apparus en premier, dans la communauté noire. En 1913 déjà, le pianiste James P. Johnson avait composé cette mélodie dans une tentative d'inventer une nouvelle forme de ragtime qu'il avait appelée Stride. Dix ans plus tard, quand la chanson fut choisie pour la comédie musicale 'Runnin' Wild', Cecil Mack y ajouta des paroles. Le succès fut immédiat -- avant la fin de la décennie, la chanson comme la danse étaient devenues légendaires." id="69" name="Google Shape;69;p15" title="Charleston - Bob Wilson and his Varsity Rhythm Boys">
            <a:hlinkClick r:id="rId3"/>
          </p:cNvPr>
          <p:cNvPicPr preferRelativeResize="0"/>
          <p:nvPr/>
        </p:nvPicPr>
        <p:blipFill>
          <a:blip r:embed="rId4">
            <a:alphaModFix/>
          </a:blip>
          <a:stretch>
            <a:fillRect/>
          </a:stretch>
        </p:blipFill>
        <p:spPr>
          <a:xfrm>
            <a:off x="173400" y="490400"/>
            <a:ext cx="4605075" cy="2590350"/>
          </a:xfrm>
          <a:prstGeom prst="rect">
            <a:avLst/>
          </a:prstGeom>
          <a:noFill/>
          <a:ln>
            <a:noFill/>
          </a:ln>
        </p:spPr>
      </p:pic>
      <p:pic>
        <p:nvPicPr>
          <p:cNvPr descr="The clip is from DON'T KNOCK THE ROCK (1956). The point of the scene is to demonstrate to the now middle-aged jazzers that rock and roll vintage 1956 isn't all that bad.﻿&#10;&#10;If you want to know more about SavoyHop visit: &#10;w: https://www.savoyhop.com &#10;f: Like us at https://www.facebook.com/SavoyHop &#10;t: http://savoyhop.tumblr.com/" id="70" name="Google Shape;70;p15" title="1920s dances featuring the Charleston, the Peabody, Turkey Trot and more">
            <a:hlinkClick r:id="rId5"/>
          </p:cNvPr>
          <p:cNvPicPr preferRelativeResize="0"/>
          <p:nvPr/>
        </p:nvPicPr>
        <p:blipFill>
          <a:blip r:embed="rId6">
            <a:alphaModFix/>
          </a:blip>
          <a:stretch>
            <a:fillRect/>
          </a:stretch>
        </p:blipFill>
        <p:spPr>
          <a:xfrm>
            <a:off x="5031650" y="727012"/>
            <a:ext cx="3763775" cy="21171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gtEl>
                                        <p:attrNameLst>
                                          <p:attrName>style.visibility</p:attrName>
                                        </p:attrNameLst>
                                      </p:cBhvr>
                                      <p:to>
                                        <p:strVal val="visible"/>
                                      </p:to>
                                    </p:set>
                                    <p:animEffect filter="fade" transition="in">
                                      <p:cBhvr>
                                        <p:cTn dur="1000"/>
                                        <p:tgtEl>
                                          <p:spTgt spid="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