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6" r:id="rId4"/>
    <p:sldId id="265" r:id="rId5"/>
    <p:sldId id="267" r:id="rId6"/>
    <p:sldId id="270" r:id="rId7"/>
    <p:sldId id="269" r:id="rId8"/>
    <p:sldId id="268" r:id="rId9"/>
    <p:sldId id="261" r:id="rId10"/>
    <p:sldId id="271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03C"/>
    <a:srgbClr val="1F273C"/>
    <a:srgbClr val="2022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5"/>
    <p:restoredTop sz="94695"/>
  </p:normalViewPr>
  <p:slideViewPr>
    <p:cSldViewPr snapToGrid="0">
      <p:cViewPr>
        <p:scale>
          <a:sx n="86" d="100"/>
          <a:sy n="86" d="100"/>
        </p:scale>
        <p:origin x="1520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DE87A-CD93-6272-D578-9A53A1F1DD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4B0253-E787-4EE6-36F3-842B44380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A4D79-04F1-BD7D-1F07-D37CA7C2F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30F7A-E8AF-A698-5161-3437DF8B3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7FBE4-9BC7-913A-6BFD-1D31A8480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0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79E2A-9CC9-3550-143D-2EBF83E0B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3293C-7475-CBA4-AD54-2642BBA3F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490EA-5F4B-ABA5-4E29-60A28FAC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2BF04-17FA-B04D-3262-9BDF36A6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C93F8-8919-1555-D9DC-1C1D888BF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6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870C-0343-E481-861E-E51E12753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8F96F-C7D3-B916-6333-06EB622B2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D3467-0A73-F853-C1C7-C11FD3263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DEFDD-AE94-244B-8F4B-782E9917E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260E1-DAD4-9367-BB48-4E915FF2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9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09D31-E011-512B-F8FC-E4090909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8A4F1-FBB6-40D0-6643-8D26831C1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C5524-FE7A-B7BE-62C7-B5E04D819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6EFFF-0E1C-645A-5781-731DC9DA1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96903-FE1B-C2D5-4AB1-9ABAC2161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073A0-F3FD-67F8-0681-3E9F11BE4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65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310AD-30C3-F9A7-150B-CCA6EDD37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08382-89F1-5BFB-E0AB-B6A6D3092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68F75-C7A4-7900-7C87-67695C042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B6B9F-2352-F0D4-5F06-FACABB9C3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C9A30-0A66-1828-FB11-EE7523654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15C1BB-D53A-B78B-F84A-83C0769A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CE2E19-B85E-5852-1175-C251F556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D2C462-E97B-A163-A4C9-297D4611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3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F3F7-92B9-08B9-3AB0-E0C181E0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B5A51-3405-A710-A847-08C3201CF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B4D462-6030-6FF2-B547-18A656CE3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366B6C-CE87-F9BD-72C3-0A8D390D5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3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62F979-F98C-D049-8E97-752F86F76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BE8C9D-93E1-D240-B327-81C35E64C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09064-9BB8-4DFA-A6D7-A92FD984E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2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6BF4D-6A8A-2805-FCEB-5620E7EC9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DE5FC-47F8-77E2-48F1-28B14F14C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70533-EC3C-9626-BB54-AB7C598BE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535A8-2577-3CDD-9617-7203ACE75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46F51A-8F7F-1D79-3B26-1805D553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9661A2-E92C-187D-AD0A-C0104F098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B3891-9A41-A5B3-F910-2EDE3BC50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5B874F-D748-B486-A1B1-B2672BC63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EA94E-4402-94CC-B7BD-772B56097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76701-9A5A-2D11-EA0A-42E7A4DB5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8103B-5851-7499-BB9C-6AA8C70BB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6FE4A-1D93-FBDD-D9FF-0835A102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9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C75BA-A541-2175-1506-AF0F4C017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9C0960-BC9F-CAC3-87C7-0358B0213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EA192-D424-4008-A6C4-71F6CFAD1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D5674-AA4A-2E08-7ABC-5E7DE7A8A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ED16D-8829-B63A-E2AF-E8AC4ED2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52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A2817B-B327-EA99-8246-A1839A478F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DCA1A-F9DE-6F46-C80F-0E903AE41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5C675-AB97-0CC0-7FC3-2D8A650B9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00A1D-E554-0ABE-375B-F77C429EF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AC24F-DF68-0CBF-895E-611816A51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6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D91D09-7878-AD1A-B17D-8D87107A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BE87B-A399-4FBA-BC2F-02ADFF31B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C0FD6-9124-9B42-EC3C-399CFBA99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1E4D50-B09F-974D-B4C2-AE2424C2BCE1}" type="datetimeFigureOut">
              <a:rPr lang="en-US" smtClean="0"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781C2-690D-513F-0F76-FD6B1D15A5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028AD-DC45-BCB3-5510-75E31CAB2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1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0lgQw1X3hs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hyperlink" Target="https://www.pinterest.com/pin/620089442486113667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71C05-F7FD-3603-32A6-C1CF8DC43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2443" y="-488463"/>
            <a:ext cx="8267114" cy="2387600"/>
          </a:xfrm>
        </p:spPr>
        <p:txBody>
          <a:bodyPr>
            <a:normAutofit/>
          </a:bodyPr>
          <a:lstStyle/>
          <a:p>
            <a:r>
              <a:rPr lang="en-US" dirty="0"/>
              <a:t>Shamanism in the Shipibo-</a:t>
            </a:r>
            <a:r>
              <a:rPr lang="en-US" dirty="0" err="1"/>
              <a:t>Conibo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F4F90-C1DF-D3B1-B60C-49348539A2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297749"/>
            <a:ext cx="9144000" cy="1655762"/>
          </a:xfrm>
        </p:spPr>
        <p:txBody>
          <a:bodyPr/>
          <a:lstStyle/>
          <a:p>
            <a:r>
              <a:rPr lang="en-US" dirty="0"/>
              <a:t>Presentation by Solomon Wechter</a:t>
            </a:r>
          </a:p>
        </p:txBody>
      </p:sp>
      <p:pic>
        <p:nvPicPr>
          <p:cNvPr id="5" name="Picture 6" descr="Michael Harner, early work among the Conibo | The Ceremonial ...">
            <a:extLst>
              <a:ext uri="{FF2B5EF4-FFF2-40B4-BE49-F238E27FC236}">
                <a16:creationId xmlns:a16="http://schemas.microsoft.com/office/drawing/2014/main" id="{69E3C278-17FA-CD2B-C712-7BBB974E4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488" y="1899137"/>
            <a:ext cx="6289023" cy="419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28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3E51A6-0879-7D7C-241D-63FECBE10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B2622D6A-D6C7-99CF-6943-9A4F34952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598960"/>
            <a:ext cx="9144000" cy="47460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Indigenous group from the Amazon Rainforest in Peru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20,000-40,000 in population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Date back about 3,000 years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Diet of fish, yucca plant, and fruits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Located on Ucayali river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66F2537-ACB5-7E65-80E9-887BD95F10B4}"/>
              </a:ext>
            </a:extLst>
          </p:cNvPr>
          <p:cNvSpPr txBox="1">
            <a:spLocks/>
          </p:cNvSpPr>
          <p:nvPr/>
        </p:nvSpPr>
        <p:spPr>
          <a:xfrm>
            <a:off x="-1341864" y="-96291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The Shipibo-Conibo</a:t>
            </a:r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754C9B9-88D3-7457-C368-EF4B15F6F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789" y="401746"/>
            <a:ext cx="2630959" cy="271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ack 5 Sweet Cassava Red Yuca Manihot Esculenta Cuttings, 3-5 Inch, Well  Rooted Starter Plants for Outdoor Gardening - Walmart.com">
            <a:extLst>
              <a:ext uri="{FF2B5EF4-FFF2-40B4-BE49-F238E27FC236}">
                <a16:creationId xmlns:a16="http://schemas.microsoft.com/office/drawing/2014/main" id="{7C993D29-CF18-8AE7-D436-6F19BB596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803" y="3737596"/>
            <a:ext cx="2718658" cy="271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2" descr="Ucayali | AMAZON WATERS">
            <a:extLst>
              <a:ext uri="{FF2B5EF4-FFF2-40B4-BE49-F238E27FC236}">
                <a16:creationId xmlns:a16="http://schemas.microsoft.com/office/drawing/2014/main" id="{AC7FB2BE-2C55-432E-7969-8A1CA8950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413" y="4009200"/>
            <a:ext cx="3757624" cy="251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61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2C70FE-C5A3-24E5-499E-D3F402A4A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99E6623B-6279-8041-6A47-1203EE950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598960"/>
            <a:ext cx="6865532" cy="47460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main highway for travel and trade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Strong part of the identity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Shipibo-</a:t>
            </a:r>
            <a:r>
              <a:rPr lang="en-US" dirty="0" err="1"/>
              <a:t>Conibo</a:t>
            </a:r>
            <a:r>
              <a:rPr lang="en-US" dirty="0"/>
              <a:t> cosmology describes the Ucayali as a life-giving mother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Yearly floods replenish soil for crops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Fish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62416D-5C12-DF50-BCF7-88E1D9021EED}"/>
              </a:ext>
            </a:extLst>
          </p:cNvPr>
          <p:cNvSpPr txBox="1">
            <a:spLocks/>
          </p:cNvSpPr>
          <p:nvPr/>
        </p:nvSpPr>
        <p:spPr>
          <a:xfrm>
            <a:off x="-1341864" y="-96291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Ucayali River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FCE1E1A9-5959-158D-8E78-6929B4026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328" y="3429000"/>
            <a:ext cx="5347055" cy="308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Better business, brighter future: Developing community forestry in Peru |  WWF">
            <a:extLst>
              <a:ext uri="{FF2B5EF4-FFF2-40B4-BE49-F238E27FC236}">
                <a16:creationId xmlns:a16="http://schemas.microsoft.com/office/drawing/2014/main" id="{03916974-C918-322D-786F-255E0E547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013" y="302718"/>
            <a:ext cx="4278384" cy="283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Ucayali River | Map, Apurímac, Amazon, Maranon, &amp; Urubamba | Britannica">
            <a:extLst>
              <a:ext uri="{FF2B5EF4-FFF2-40B4-BE49-F238E27FC236}">
                <a16:creationId xmlns:a16="http://schemas.microsoft.com/office/drawing/2014/main" id="{25895B8D-B9A6-88F1-375E-53A0FCF3E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712" y="4074168"/>
            <a:ext cx="4458014" cy="250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37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10CCC-8878-F1FC-8451-FD980204E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11CBCE14-5D92-19E2-7F9E-7165608EF0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598960"/>
            <a:ext cx="5325490" cy="47460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Famous for their Ayahuasca ceremonies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Traditionally community-based, in recent decades many ceremonies also occur in retreat centers serving international visitors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i="1" dirty="0"/>
              <a:t>"</a:t>
            </a:r>
            <a:r>
              <a:rPr lang="en-US" dirty="0"/>
              <a:t>In Shipibo culture, healing is not an event but a way of living. The plants teach through diet, silence, song, and discipline. Ayahuasca is only one part of a much larger medical and spiritual system that has been refined over generations.</a:t>
            </a:r>
            <a:r>
              <a:rPr lang="en-US" i="1" dirty="0"/>
              <a:t>"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F36938C-E789-E44D-2426-2EFFCB6C3B9F}"/>
              </a:ext>
            </a:extLst>
          </p:cNvPr>
          <p:cNvSpPr txBox="1">
            <a:spLocks/>
          </p:cNvSpPr>
          <p:nvPr/>
        </p:nvSpPr>
        <p:spPr>
          <a:xfrm>
            <a:off x="-1341864" y="-96291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Shamanism</a:t>
            </a:r>
          </a:p>
        </p:txBody>
      </p:sp>
      <p:pic>
        <p:nvPicPr>
          <p:cNvPr id="1032" name="Picture 8" descr="Shipibo Onanyas shamans">
            <a:extLst>
              <a:ext uri="{FF2B5EF4-FFF2-40B4-BE49-F238E27FC236}">
                <a16:creationId xmlns:a16="http://schemas.microsoft.com/office/drawing/2014/main" id="{FFCEA7BF-404C-B0EF-4B7D-B04F4F6BB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595" y="265021"/>
            <a:ext cx="4802930" cy="266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B243D43F-F06A-B3EC-7C32-E0B463196525}"/>
              </a:ext>
            </a:extLst>
          </p:cNvPr>
          <p:cNvSpPr txBox="1">
            <a:spLocks/>
          </p:cNvSpPr>
          <p:nvPr/>
        </p:nvSpPr>
        <p:spPr>
          <a:xfrm>
            <a:off x="5979695" y="3107174"/>
            <a:ext cx="5916719" cy="5009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Becoming a shaman is a rigorous process that often begins in adolescence and can take many years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Deep apprenticeship under experienced shaman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Dieta – crucial period of extended isolation in the jungle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death/rebirth initiation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Develop connection with the plant spirits believed to impart wisdom and guidance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496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902DC-DAF3-097E-C987-874747590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B22DCCB3-27E3-3F79-5005-039465D107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598960"/>
            <a:ext cx="6423472" cy="4746083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ayahuasca vine - </a:t>
            </a:r>
            <a:r>
              <a:rPr lang="en-US" i="1" dirty="0" err="1"/>
              <a:t>Banisteriopsis</a:t>
            </a:r>
            <a:r>
              <a:rPr lang="en-US" i="1" dirty="0"/>
              <a:t> </a:t>
            </a:r>
            <a:r>
              <a:rPr lang="en-US" i="1" dirty="0" err="1"/>
              <a:t>caapi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DMT-containing leaf - </a:t>
            </a:r>
            <a:r>
              <a:rPr lang="en-US" i="1" dirty="0" err="1"/>
              <a:t>Psychotria</a:t>
            </a:r>
            <a:r>
              <a:rPr lang="en-US" i="1" dirty="0"/>
              <a:t> </a:t>
            </a:r>
            <a:r>
              <a:rPr lang="en-US" i="1" dirty="0" err="1"/>
              <a:t>viridis</a:t>
            </a:r>
            <a:endParaRPr lang="en-US" i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Both grow in the surrounding jungle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vine is pounded, combined with the leaves, and boiled for many hours in large pots over a wood fire until reduced to a concentrated brew.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Consumed within a ceremonial context, often at night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Shaman drinks with you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Deeply intense experience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Lasts 4 – 6 hours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280406-FBB1-6AA1-E83F-C80DD250825D}"/>
              </a:ext>
            </a:extLst>
          </p:cNvPr>
          <p:cNvSpPr txBox="1">
            <a:spLocks/>
          </p:cNvSpPr>
          <p:nvPr/>
        </p:nvSpPr>
        <p:spPr>
          <a:xfrm>
            <a:off x="-1956461" y="-92771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Ayhuasca</a:t>
            </a:r>
            <a:endParaRPr lang="en-US" dirty="0"/>
          </a:p>
        </p:txBody>
      </p:sp>
      <p:pic>
        <p:nvPicPr>
          <p:cNvPr id="16386" name="Picture 2" descr="What is ayahuasca? | Drugs | The Guardian">
            <a:extLst>
              <a:ext uri="{FF2B5EF4-FFF2-40B4-BE49-F238E27FC236}">
                <a16:creationId xmlns:a16="http://schemas.microsoft.com/office/drawing/2014/main" id="{1C6C3D1D-5160-28EB-6BFD-CE4B7E872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191" y="3861568"/>
            <a:ext cx="4338234" cy="260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A peculiar vine now flowers - Ocean Forest Ecolodge">
            <a:extLst>
              <a:ext uri="{FF2B5EF4-FFF2-40B4-BE49-F238E27FC236}">
                <a16:creationId xmlns:a16="http://schemas.microsoft.com/office/drawing/2014/main" id="{80738820-8CE5-5609-D98A-A75B8BE33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191" y="393492"/>
            <a:ext cx="2276631" cy="303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Psychotria viridis - Wikipedia">
            <a:extLst>
              <a:ext uri="{FF2B5EF4-FFF2-40B4-BE49-F238E27FC236}">
                <a16:creationId xmlns:a16="http://schemas.microsoft.com/office/drawing/2014/main" id="{7C834D31-704E-DA9B-369B-A9C9E491D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336" y="592110"/>
            <a:ext cx="1835707" cy="275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704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D5B3A5-1B73-8B41-499C-D402BDD78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3E017565-0965-C061-DB31-EFEC19903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598960"/>
            <a:ext cx="7611490" cy="47460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View nature as a living entity, with every plant, vine, river, and animal holding spiritual significance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Ceremonies are traditionally conducted for spiritual and physical healing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Shamans are considered healers (Onaya: “one who has knowledge/vision.”)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An Onaya leads ceremonies, sings </a:t>
            </a:r>
            <a:r>
              <a:rPr lang="en-US" i="1" dirty="0" err="1"/>
              <a:t>icaros</a:t>
            </a:r>
            <a:r>
              <a:rPr lang="en-US" dirty="0"/>
              <a:t> (healing songs), diagnoses spiritual imbalance, and works with medicinal plants.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7919F7-7E57-EA41-97AB-EF28A48E430F}"/>
              </a:ext>
            </a:extLst>
          </p:cNvPr>
          <p:cNvSpPr txBox="1">
            <a:spLocks/>
          </p:cNvSpPr>
          <p:nvPr/>
        </p:nvSpPr>
        <p:spPr>
          <a:xfrm>
            <a:off x="-1341864" y="-96291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Shamanism</a:t>
            </a:r>
          </a:p>
        </p:txBody>
      </p:sp>
      <p:pic>
        <p:nvPicPr>
          <p:cNvPr id="10242" name="Picture 2" descr="Psychedelics, Yoga and the Shamanic Journey Part III ...">
            <a:extLst>
              <a:ext uri="{FF2B5EF4-FFF2-40B4-BE49-F238E27FC236}">
                <a16:creationId xmlns:a16="http://schemas.microsoft.com/office/drawing/2014/main" id="{706283B3-B803-67DA-D424-37ACA3E65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661" y="1263316"/>
            <a:ext cx="3553114" cy="485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949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077515-B30B-6228-3DBC-64BDCB52B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EADF831-D2E4-2B3B-4CF6-44706350CF06}"/>
              </a:ext>
            </a:extLst>
          </p:cNvPr>
          <p:cNvSpPr txBox="1">
            <a:spLocks/>
          </p:cNvSpPr>
          <p:nvPr/>
        </p:nvSpPr>
        <p:spPr>
          <a:xfrm>
            <a:off x="-2376186" y="-11938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Icaro song</a:t>
            </a:r>
          </a:p>
        </p:txBody>
      </p:sp>
      <p:pic>
        <p:nvPicPr>
          <p:cNvPr id="6" name="Online Media 5" descr="Ikaro from Shipibo Maestro Diogenes at the Temple of the Way of Light singing an ikaro">
            <a:hlinkClick r:id="" action="ppaction://media"/>
            <a:extLst>
              <a:ext uri="{FF2B5EF4-FFF2-40B4-BE49-F238E27FC236}">
                <a16:creationId xmlns:a16="http://schemas.microsoft.com/office/drawing/2014/main" id="{9D53A141-A655-2CC7-EEEA-DFD2EA8F3B7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8800" y="1375847"/>
            <a:ext cx="8859187" cy="500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4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A75E11-EC21-0F22-5265-C0EE2A4C9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9B55ED6B-7490-2ED4-2715-B3C086C48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476994"/>
            <a:ext cx="7611490" cy="47460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geometric </a:t>
            </a:r>
            <a:r>
              <a:rPr lang="en-US" dirty="0" err="1"/>
              <a:t>kené</a:t>
            </a:r>
            <a:r>
              <a:rPr lang="en-US" dirty="0"/>
              <a:t> designs are often described as visual patterns perceived during vision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Usually mandala and circular shape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54FC48E-B5F1-7BBC-030A-8B22894A83C0}"/>
              </a:ext>
            </a:extLst>
          </p:cNvPr>
          <p:cNvSpPr txBox="1">
            <a:spLocks/>
          </p:cNvSpPr>
          <p:nvPr/>
        </p:nvSpPr>
        <p:spPr>
          <a:xfrm>
            <a:off x="-2713464" y="-112428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Artwork</a:t>
            </a:r>
          </a:p>
        </p:txBody>
      </p:sp>
      <p:pic>
        <p:nvPicPr>
          <p:cNvPr id="2" name="Picture 4" descr="Shipibo Textiles from the Amazon of Peru | Indigo Arts">
            <a:extLst>
              <a:ext uri="{FF2B5EF4-FFF2-40B4-BE49-F238E27FC236}">
                <a16:creationId xmlns:a16="http://schemas.microsoft.com/office/drawing/2014/main" id="{E7F1E1F4-A963-5885-68B5-1A431ABC2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8" b="5861"/>
          <a:stretch>
            <a:fillRect/>
          </a:stretch>
        </p:blipFill>
        <p:spPr bwMode="auto">
          <a:xfrm>
            <a:off x="7353143" y="2370221"/>
            <a:ext cx="4616671" cy="397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Shipibo ainbo chomo - Infinity of Nations: Art and History in the  Collections of the National Museum of the American Indian - October 23,  2010 through October 25, 2020 - George Gustav Heye Center, New York">
            <a:extLst>
              <a:ext uri="{FF2B5EF4-FFF2-40B4-BE49-F238E27FC236}">
                <a16:creationId xmlns:a16="http://schemas.microsoft.com/office/drawing/2014/main" id="{681BA088-7519-1E8F-0E77-654075A67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915" y="3394862"/>
            <a:ext cx="3077648" cy="282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hipibo- Conibo. Peru">
            <a:hlinkClick r:id="rId4"/>
            <a:extLst>
              <a:ext uri="{FF2B5EF4-FFF2-40B4-BE49-F238E27FC236}">
                <a16:creationId xmlns:a16="http://schemas.microsoft.com/office/drawing/2014/main" id="{467722C5-8D93-62D8-FDC4-CDC7384B8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35" y="2983043"/>
            <a:ext cx="2568391" cy="369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311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EBF36-ED49-C0F9-995F-AF9977433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64E889F-4D49-12A4-2E6C-78D55791E071}"/>
              </a:ext>
            </a:extLst>
          </p:cNvPr>
          <p:cNvSpPr txBox="1">
            <a:spLocks/>
          </p:cNvSpPr>
          <p:nvPr/>
        </p:nvSpPr>
        <p:spPr>
          <a:xfrm>
            <a:off x="-1607657" y="-1012536"/>
            <a:ext cx="7308089" cy="2025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Mandalas</a:t>
            </a:r>
          </a:p>
        </p:txBody>
      </p:sp>
      <p:pic>
        <p:nvPicPr>
          <p:cNvPr id="1026" name="Picture 2" descr="Shipibo Textiles from the Amazon of Peru | Indigo Arts">
            <a:extLst>
              <a:ext uri="{FF2B5EF4-FFF2-40B4-BE49-F238E27FC236}">
                <a16:creationId xmlns:a16="http://schemas.microsoft.com/office/drawing/2014/main" id="{59A942BB-5950-0A6D-DE6E-CB87B582F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2" t="2314" r="8392" b="10548"/>
          <a:stretch>
            <a:fillRect/>
          </a:stretch>
        </p:blipFill>
        <p:spPr bwMode="auto">
          <a:xfrm>
            <a:off x="1338294" y="2139846"/>
            <a:ext cx="4362138" cy="44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andala of Jnanadakini - Tibet - The Metropolitan Museum of Art">
            <a:extLst>
              <a:ext uri="{FF2B5EF4-FFF2-40B4-BE49-F238E27FC236}">
                <a16:creationId xmlns:a16="http://schemas.microsoft.com/office/drawing/2014/main" id="{F5E2E371-257E-B925-C84B-1B4B0C068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620" y="786869"/>
            <a:ext cx="4915484" cy="580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83DE2884-BA95-F0EA-35B0-C2BCD16BAD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896" y="1055958"/>
            <a:ext cx="6481501" cy="47460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Microcosm, inner world, reflection of the macrocosm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187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CAE69C-9777-EB3E-076D-AC190310E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CD06748-5786-AEC5-B143-60DDC394BFC9}"/>
              </a:ext>
            </a:extLst>
          </p:cNvPr>
          <p:cNvSpPr txBox="1">
            <a:spLocks/>
          </p:cNvSpPr>
          <p:nvPr/>
        </p:nvSpPr>
        <p:spPr>
          <a:xfrm>
            <a:off x="-1607657" y="-1012536"/>
            <a:ext cx="7308089" cy="2025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Mandalas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4918CFF-C299-392F-A3ED-ED45AC7A8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896" y="1055958"/>
            <a:ext cx="6481501" cy="47460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Microcosm, inner world, reflection of the macrocosm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6" descr="Michael Harner, early work among the Conibo | The Ceremonial ...">
            <a:extLst>
              <a:ext uri="{FF2B5EF4-FFF2-40B4-BE49-F238E27FC236}">
                <a16:creationId xmlns:a16="http://schemas.microsoft.com/office/drawing/2014/main" id="{2CE91876-B79E-CCFE-D28C-9944588D5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060" y="1704696"/>
            <a:ext cx="6784487" cy="452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409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11CFB8-2417-80C0-3864-66064C743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44FF00B-52A8-B583-E93E-DAC33F058336}"/>
              </a:ext>
            </a:extLst>
          </p:cNvPr>
          <p:cNvSpPr txBox="1">
            <a:spLocks/>
          </p:cNvSpPr>
          <p:nvPr/>
        </p:nvSpPr>
        <p:spPr>
          <a:xfrm>
            <a:off x="416016" y="-695509"/>
            <a:ext cx="9144000" cy="2025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Shamanism’s Role in Society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0E7FB8-E427-EB3F-C4AB-F1423C55B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329564"/>
            <a:ext cx="10063762" cy="5401020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Shamanism is a pursuit of more authentic states of being/consciousness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Source of knowledge based on direct, subjective, immediate experience that is revelatory in nature (different from objective and large sample sizes)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Spiritual and transcendent experience as the connection to the meaning of our human life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 Institutions/groups dedicated to the exploration of the unknown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Intellectual, scientific, avant garde artistic communities 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Just one or a few people in an indigenous society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Generators of culture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We’re a society desperately in need of a shamanistic approach, of the healing experience of being alive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“God is dead and we have killed him, and we will never wash the blood off our hands” –Nietzsche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cultural collapse of shared meaning structure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Visionary experience as myth making, meaning making, imagination, art, relation to what is beyond, transcendent</a:t>
            </a:r>
          </a:p>
        </p:txBody>
      </p:sp>
    </p:spTree>
    <p:extLst>
      <p:ext uri="{BB962C8B-B14F-4D97-AF65-F5344CB8AC3E}">
        <p14:creationId xmlns:p14="http://schemas.microsoft.com/office/powerpoint/2010/main" val="7616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AA9997-312F-82DF-899E-9B9737355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6409CE-151B-99B3-CCE2-68D88EC25571}"/>
              </a:ext>
            </a:extLst>
          </p:cNvPr>
          <p:cNvSpPr txBox="1">
            <a:spLocks/>
          </p:cNvSpPr>
          <p:nvPr/>
        </p:nvSpPr>
        <p:spPr>
          <a:xfrm>
            <a:off x="-1607657" y="-1012536"/>
            <a:ext cx="7308089" cy="2025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B3D30-7AD9-0992-91F2-B31BFF943F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598960"/>
            <a:ext cx="9144000" cy="47460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“Shipibo-</a:t>
            </a:r>
            <a:r>
              <a:rPr lang="en-US" dirty="0" err="1"/>
              <a:t>Conibo</a:t>
            </a:r>
            <a:r>
              <a:rPr lang="en-US" dirty="0"/>
              <a:t>.” </a:t>
            </a:r>
            <a:r>
              <a:rPr lang="en-US" i="1" dirty="0"/>
              <a:t>Wikipedia</a:t>
            </a:r>
            <a:r>
              <a:rPr lang="en-US" dirty="0"/>
              <a:t>, Wikimedia Foundation, 6 Nov. 2025, </a:t>
            </a:r>
            <a:r>
              <a:rPr lang="en-US" dirty="0" err="1"/>
              <a:t>en.wikipedia.org</a:t>
            </a:r>
            <a:r>
              <a:rPr lang="en-US" dirty="0"/>
              <a:t>/wiki/Shipibo-</a:t>
            </a:r>
            <a:r>
              <a:rPr lang="en-US" dirty="0" err="1"/>
              <a:t>Conibo</a:t>
            </a:r>
            <a:r>
              <a:rPr lang="en-US" dirty="0"/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“Shipibo Culture.” </a:t>
            </a:r>
            <a:r>
              <a:rPr lang="en-US" i="1" dirty="0"/>
              <a:t>Shipibo Culture: Ayahuasca Tradition, Art, and Spiritual Heritage</a:t>
            </a:r>
            <a:r>
              <a:rPr lang="en-US" dirty="0"/>
              <a:t>, </a:t>
            </a:r>
            <a:r>
              <a:rPr lang="en-US" dirty="0" err="1"/>
              <a:t>www.apljourneys.com</a:t>
            </a:r>
            <a:r>
              <a:rPr lang="en-US" dirty="0"/>
              <a:t>/</a:t>
            </a:r>
            <a:r>
              <a:rPr lang="en-US" dirty="0" err="1"/>
              <a:t>shipibo</a:t>
            </a:r>
            <a:r>
              <a:rPr lang="en-US" dirty="0"/>
              <a:t>-culture. Accessed 11 Feb. 2026.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“Precarious Resilience: An Ethnography of Shipibo Communities.” </a:t>
            </a:r>
            <a:r>
              <a:rPr lang="en-US" i="1" dirty="0"/>
              <a:t>Precarious Resilience: An Ethnography of Shipibo Communities | Tropical Resources Institute</a:t>
            </a:r>
            <a:r>
              <a:rPr lang="en-US" dirty="0"/>
              <a:t>, </a:t>
            </a:r>
            <a:r>
              <a:rPr lang="en-US" dirty="0" err="1"/>
              <a:t>tri.yale.edu</a:t>
            </a:r>
            <a:r>
              <a:rPr lang="en-US" dirty="0"/>
              <a:t>/tropical-resources/tropical-resources-vol-39/precarious-resilience-ethnography-</a:t>
            </a:r>
            <a:r>
              <a:rPr lang="en-US" dirty="0" err="1"/>
              <a:t>shipibo</a:t>
            </a:r>
            <a:r>
              <a:rPr lang="en-US" dirty="0"/>
              <a:t>-communities. Accessed 11 Feb. 2026.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Chatgpt.com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30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FEFFFF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4649</TotalTime>
  <Words>617</Words>
  <Application>Microsoft Macintosh PowerPoint</Application>
  <PresentationFormat>Widescreen</PresentationFormat>
  <Paragraphs>71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Shamanism in the Shipibo-Conibo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Solomon Pinchos Wechter</dc:creator>
  <cp:lastModifiedBy>Solomon Pinchos Wechter</cp:lastModifiedBy>
  <cp:revision>2</cp:revision>
  <dcterms:created xsi:type="dcterms:W3CDTF">2026-01-23T21:32:35Z</dcterms:created>
  <dcterms:modified xsi:type="dcterms:W3CDTF">2026-02-11T15:01:32Z</dcterms:modified>
</cp:coreProperties>
</file>