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aleway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aleway-bold.fntdata"/><Relationship Id="rId14" Type="http://schemas.openxmlformats.org/officeDocument/2006/relationships/font" Target="fonts/Raleway-regular.fntdata"/><Relationship Id="rId17" Type="http://schemas.openxmlformats.org/officeDocument/2006/relationships/font" Target="fonts/Raleway-boldItalic.fntdata"/><Relationship Id="rId16" Type="http://schemas.openxmlformats.org/officeDocument/2006/relationships/font" Target="fonts/Ralewa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c454397139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c454397139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c454397139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c454397139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c454397139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c454397139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c454397139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c454397139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c454397139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c454397139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c454397139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c454397139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454397139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c454397139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 txBox="1"/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2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" name="Google Shape;39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" name="Google Shape;40;p9"/>
          <p:cNvSpPr txBox="1"/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743001"/>
            <a:ext cx="8520600" cy="200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2845182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l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●"/>
              <a:defRPr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youtu.be/-X5cD6jd914?si=cfmTm_BK76C0-9q1" TargetMode="External"/><Relationship Id="rId4" Type="http://schemas.openxmlformats.org/officeDocument/2006/relationships/hyperlink" Target="https://idh.org/news/forest-conservation-in-the-project-direct-market-access-for-ituri-smallholder-farmers-producing-deforestation-free-premium-cacao" TargetMode="External"/><Relationship Id="rId5" Type="http://schemas.openxmlformats.org/officeDocument/2006/relationships/hyperlink" Target="https://africacenter.org/spotlight/ituri-becomes-congos-latest-flashpoint/" TargetMode="External"/><Relationship Id="rId6" Type="http://schemas.openxmlformats.org/officeDocument/2006/relationships/hyperlink" Target="https://cdn.britannica.com/80/5380-050-5D54666D/Efe-camp-Ituri-Forest-Democratic-Republic-of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80"/>
              <a:t>Material Culture and Environmental Determinism among the Mbuti of the Ituri Forest</a:t>
            </a:r>
            <a:endParaRPr sz="2980"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956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Based on: Pygmies of the Rainforest by Kevin Duffy</a:t>
            </a:r>
            <a:endParaRPr sz="1956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sz="1956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Ituri Forest</a:t>
            </a:r>
            <a:endParaRPr/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1" y="1167152"/>
            <a:ext cx="5103887" cy="3401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7534" y="1137587"/>
            <a:ext cx="3625266" cy="346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Material Base</a:t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152475"/>
            <a:ext cx="4545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Environment</a:t>
            </a:r>
            <a:r>
              <a:rPr lang="en"/>
              <a:t> is very humid, food isn’t stored and there’s a lack of material accumulation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Forest provides raw materials, technology is simple but effective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Their homes made out of leaves are built in hours and are abandoned when they move to a different location</a:t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7601" y="1428787"/>
            <a:ext cx="4286276" cy="2863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Environment Shapes Social Structure</a:t>
            </a:r>
            <a:endParaRPr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152475"/>
            <a:ext cx="3538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Forest undergrowth is super dense - most effective way to hunt is as a group with nets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Requires cooperation from men and women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Very egalitarian society - no chiefs and instead a system of interdependence </a:t>
            </a:r>
            <a:endParaRPr/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9897" y="1095125"/>
            <a:ext cx="5294075" cy="35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Elephant Hunt</a:t>
            </a:r>
            <a:endParaRPr/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311700" y="1152475"/>
            <a:ext cx="5325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Extreme risk for a massive pay off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Don’t own the elephant but tail is taken as a trophy of bravery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Paint themselves with ash as a way of </a:t>
            </a:r>
            <a:r>
              <a:rPr lang="en"/>
              <a:t>camouflage</a:t>
            </a:r>
            <a:r>
              <a:rPr lang="en"/>
              <a:t> and also a ritual of asking forest for protection</a:t>
            </a:r>
            <a:endParaRPr/>
          </a:p>
        </p:txBody>
      </p:sp>
      <p:pic>
        <p:nvPicPr>
          <p:cNvPr id="88" name="Google Shape;88;p17" title="Screenshot 2026-02-05 at 1.32.0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697" y="0"/>
            <a:ext cx="3507298" cy="259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 title="Screenshot 2026-02-05 at 1.35.04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6700" y="2462644"/>
            <a:ext cx="3507301" cy="26808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Environment Shapes Belief</a:t>
            </a:r>
            <a:endParaRPr/>
          </a:p>
        </p:txBody>
      </p:sp>
      <p:sp>
        <p:nvSpPr>
          <p:cNvPr id="95" name="Google Shape;95;p18"/>
          <p:cNvSpPr txBox="1"/>
          <p:nvPr>
            <p:ph idx="1" type="body"/>
          </p:nvPr>
        </p:nvSpPr>
        <p:spPr>
          <a:xfrm>
            <a:off x="311700" y="1152475"/>
            <a:ext cx="4885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Refer to forest as “mother” or “father”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Believe forest is benevolent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tragedy strikes, it’s because the forest is “sleeping” so they wake it up with the molimo trumpet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belief system shows </a:t>
            </a:r>
            <a:r>
              <a:rPr lang="en"/>
              <a:t>spiritual</a:t>
            </a:r>
            <a:r>
              <a:rPr lang="en"/>
              <a:t> connection to environment which supersedes material attachment</a:t>
            </a:r>
            <a:endParaRPr/>
          </a:p>
        </p:txBody>
      </p:sp>
      <p:pic>
        <p:nvPicPr>
          <p:cNvPr id="96" name="Google Shape;96;p18" title="Screenshot 2026-02-05 at 1.41.4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7552" y="1376324"/>
            <a:ext cx="3907348" cy="296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102" name="Google Shape;102;p19"/>
          <p:cNvSpPr txBox="1"/>
          <p:nvPr>
            <p:ph idx="1" type="body"/>
          </p:nvPr>
        </p:nvSpPr>
        <p:spPr>
          <a:xfrm>
            <a:off x="311700" y="1152475"/>
            <a:ext cx="3277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Don’t stay in one place for very long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Culture and nature aren’t separate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Forest provides food, shelter, and order</a:t>
            </a:r>
            <a:endParaRPr/>
          </a:p>
        </p:txBody>
      </p:sp>
      <p:pic>
        <p:nvPicPr>
          <p:cNvPr id="103" name="Google Shape;103;p19" title="Screenshot 2026-02-05 at 1.46.2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775" y="750575"/>
            <a:ext cx="5555225" cy="4220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Sources</a:t>
            </a:r>
            <a:endParaRPr/>
          </a:p>
        </p:txBody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https://youtu.be/-X5cD6jd914?si=cfmTm_BK76C0-9q1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https://idh.org/news/forest-conservation-in-the-project-direct-market-access-for-ituri-smallholder-farmers-producing-deforestation-free-premium-cacao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https://africacenter.org/spotlight/ituri-becomes-congos-latest-flashpoint/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https://cdn.britannica.com/80/5380-050-5D54666D/Efe-camp-Ituri-Forest-Democratic-Republic-of.jpg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