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5143500" cx="9144000"/>
  <p:notesSz cx="6858000" cy="9144000"/>
  <p:embeddedFontLst>
    <p:embeddedFont>
      <p:font typeface="Raleway"/>
      <p:regular r:id="rId18"/>
      <p:bold r:id="rId19"/>
      <p:italic r:id="rId20"/>
      <p:boldItalic r:id="rId21"/>
    </p:embeddedFont>
    <p:embeddedFont>
      <p:font typeface="Lato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2A5BEF4-5596-49C9-8CD2-1E7495643A58}">
  <a:tblStyle styleId="{E2A5BEF4-5596-49C9-8CD2-1E7495643A58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italic.fntdata"/><Relationship Id="rId22" Type="http://schemas.openxmlformats.org/officeDocument/2006/relationships/font" Target="fonts/Lato-regular.fntdata"/><Relationship Id="rId21" Type="http://schemas.openxmlformats.org/officeDocument/2006/relationships/font" Target="fonts/Raleway-boldItalic.fntdata"/><Relationship Id="rId24" Type="http://schemas.openxmlformats.org/officeDocument/2006/relationships/font" Target="fonts/Lato-italic.fntdata"/><Relationship Id="rId23" Type="http://schemas.openxmlformats.org/officeDocument/2006/relationships/font" Target="fonts/La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5" Type="http://schemas.openxmlformats.org/officeDocument/2006/relationships/font" Target="fonts/Lato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aleway-bold.fntdata"/><Relationship Id="rId18" Type="http://schemas.openxmlformats.org/officeDocument/2006/relationships/font" Target="fonts/Ralew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cea7bb6188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cea7bb6188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cea7bb6188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cea7bb6188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cea7bb6188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cea7bb6188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cea7bb6188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cea7bb6188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ced0cc1c7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ced0cc1c7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ced0cc1c77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ced0cc1c77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ced0cc1c77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ced0cc1c7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ced0cc1c77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ced0cc1c7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ced0cc1c77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ced0cc1c77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ced0cc1c77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ced0cc1c77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Linguistic Relativity in Memory Recall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Yiyao Wang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Language-Dependent Recall of Autobiographical Memories</a:t>
            </a:r>
            <a:endParaRPr/>
          </a:p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Viorica Marian &amp; Ulric Neisser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Journal: Journal of Experimental Psychology: General (2000)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4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Does the language we are using influence which memories we recall?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Linguistic relativity hypothesis</a:t>
            </a:r>
            <a:endParaRPr/>
          </a:p>
        </p:txBody>
      </p:sp>
      <p:sp>
        <p:nvSpPr>
          <p:cNvPr id="100" name="Google Shape;100;p15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Linguistic Relativity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Language influences how people perceive and remember the world.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If true, different languages could lead to different patterns of memory retrieval.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However, most research focuses on: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word recognition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lexical processing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Much less research examines language and autobiographical memory.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Memories should be easier to retrieve when the language used during recall matches the language used when the event occurred.</a:t>
            </a:r>
            <a:endParaRPr/>
          </a:p>
        </p:txBody>
      </p:sp>
      <p:graphicFrame>
        <p:nvGraphicFramePr>
          <p:cNvPr id="106" name="Google Shape;106;p16"/>
          <p:cNvGraphicFramePr/>
          <p:nvPr/>
        </p:nvGraphicFramePr>
        <p:xfrm>
          <a:off x="4746875" y="1352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{E2A5BEF4-5596-49C9-8CD2-1E7495643A58}</a:tableStyleId>
              </a:tblPr>
              <a:tblGrid>
                <a:gridCol w="1304925"/>
                <a:gridCol w="2924175"/>
              </a:tblGrid>
              <a:tr h="190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Retrieval Language</a:t>
                      </a:r>
                      <a:endParaRPr b="1"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" sz="11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Memories Retrieved</a:t>
                      </a:r>
                      <a:endParaRPr b="1" sz="11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Russian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More memories from Russian-speaking periods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English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More memories from English-speaking periods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Russian + English bilingual Cornell Students</a:t>
            </a:r>
            <a:endParaRPr/>
          </a:p>
        </p:txBody>
      </p:sp>
      <p:sp>
        <p:nvSpPr>
          <p:cNvPr id="112" name="Google Shape;112;p17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Experiment 1: Cue-word memory task</a:t>
            </a:r>
            <a:endParaRPr/>
          </a:p>
          <a:p>
            <a:pPr indent="-293211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Interviewed either in Russian or English</a:t>
            </a:r>
            <a:endParaRPr/>
          </a:p>
          <a:p>
            <a:pPr indent="-293211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Given word prompts</a:t>
            </a:r>
            <a:endParaRPr/>
          </a:p>
          <a:p>
            <a:pPr indent="-293211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For each word, they recalled a specific </a:t>
            </a:r>
            <a:r>
              <a:rPr lang="en"/>
              <a:t>autobiographical</a:t>
            </a:r>
            <a:r>
              <a:rPr lang="en"/>
              <a:t> memory</a:t>
            </a:r>
            <a:endParaRPr/>
          </a:p>
          <a:p>
            <a:pPr indent="-293211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Participant reported the event, age when it </a:t>
            </a:r>
            <a:r>
              <a:rPr lang="en"/>
              <a:t>occurred</a:t>
            </a:r>
            <a:r>
              <a:rPr lang="en"/>
              <a:t>, the language environment </a:t>
            </a:r>
            <a:endParaRPr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Results:</a:t>
            </a:r>
            <a:endParaRPr/>
          </a:p>
          <a:p>
            <a:pPr indent="-293211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Participants recalled more memories from Russian-speaking periods when interviewed in Russian, and more memories from English-speaking periods when interviewed in English.</a:t>
            </a:r>
            <a:endParaRPr/>
          </a:p>
        </p:txBody>
      </p:sp>
      <p:sp>
        <p:nvSpPr>
          <p:cNvPr id="113" name="Google Shape;113;p17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Experiment 2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Manipulated the language of the interview and the cue words independently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Russian Interview with English cues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English Interview with Russian cues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Results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People recalled memories tied to the interview </a:t>
            </a:r>
            <a:r>
              <a:rPr lang="en"/>
              <a:t>language</a:t>
            </a:r>
            <a:r>
              <a:rPr lang="en"/>
              <a:t>  (stronger)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Words in a certain language triggered memories linked to that language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Major Findings</a:t>
            </a:r>
            <a:endParaRPr/>
          </a:p>
        </p:txBody>
      </p:sp>
      <p:sp>
        <p:nvSpPr>
          <p:cNvPr id="119" name="Google Shape;119;p18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Language affects which memories are retrieved.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Matching language at encoding and retrieval improves recall.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overall language environment (ambient language) strongly influences memory access.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effect is similar to other context-dependent memory phenomena.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Alternative: </a:t>
            </a:r>
            <a:r>
              <a:rPr lang="en"/>
              <a:t>Context-Dependent Memory (Smith &amp; Vela, 2001)</a:t>
            </a:r>
            <a:endParaRPr/>
          </a:p>
        </p:txBody>
      </p:sp>
      <p:sp>
        <p:nvSpPr>
          <p:cNvPr id="125" name="Google Shape;125;p19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retrieval improves when:</a:t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context at recall matches the context at encoding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Examples:</a:t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Same location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Same mood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Same environment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Alternative: </a:t>
            </a:r>
            <a:r>
              <a:rPr lang="en"/>
              <a:t>Cultural Frame Switching (Hong et al., 2000)</a:t>
            </a:r>
            <a:endParaRPr/>
          </a:p>
        </p:txBody>
      </p:sp>
      <p:sp>
        <p:nvSpPr>
          <p:cNvPr id="131" name="Google Shape;131;p20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Bilingual people may switch between cultural mindsets.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Language cues can activate different:</a:t>
            </a:r>
            <a:endParaRPr/>
          </a:p>
          <a:p>
            <a:pPr indent="-304958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Cultural values</a:t>
            </a:r>
            <a:endParaRPr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Social norms</a:t>
            </a:r>
            <a:endParaRPr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Life experiences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In this study:</a:t>
            </a:r>
            <a:endParaRPr/>
          </a:p>
          <a:p>
            <a:pPr indent="-304958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Russian → childhood culture and family experiences</a:t>
            </a:r>
            <a:endParaRPr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English → U.S. experiences and adult life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Alternative: </a:t>
            </a:r>
            <a:r>
              <a:rPr lang="en"/>
              <a:t>Identity and Self-Memory System (Conway &amp; Pleydell-Pearce, 2000)</a:t>
            </a:r>
            <a:endParaRPr/>
          </a:p>
        </p:txBody>
      </p:sp>
      <p:sp>
        <p:nvSpPr>
          <p:cNvPr id="137" name="Google Shape;137;p21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Autobiographical memory is linked to personal identity.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Speaking a language may activate a different:</a:t>
            </a:r>
            <a:endParaRPr/>
          </a:p>
          <a:p>
            <a:pPr indent="-304958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Social identity</a:t>
            </a:r>
            <a:endParaRPr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Life chapter</a:t>
            </a:r>
            <a:endParaRPr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Self-concept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In this study:</a:t>
            </a:r>
            <a:endParaRPr/>
          </a:p>
          <a:p>
            <a:pPr indent="-304958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Native language → childhood self</a:t>
            </a:r>
            <a:endParaRPr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Second language → adult self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Emotion and Language (Pavlenko, 2005)</a:t>
            </a:r>
            <a:endParaRPr/>
          </a:p>
        </p:txBody>
      </p:sp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Languages may differ in emotional resonance.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For bilingual speakers, the emotional intensity of words may differ depending on the language used.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Factors:</a:t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Age of acquisition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Cultural context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Emotional learning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Native languages often carry stronger emotional connections, which may influence recall.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10000"/>
          </a:bodyPr>
          <a:lstStyle/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References</a:t>
            </a:r>
            <a:endParaRPr b="1"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Benet-Martínez, V., Leu, J., Lee, F., &amp; Morris, M. W. (2002). Negotiating Biculturalism: Cultural Frame Switching in Biculturals with Oppositional Versus Compatible Cultural Identities. </a:t>
            </a:r>
            <a:r>
              <a:rPr i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Journal of Cross-Cultural Psychology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i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33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(5), 492–516. https://doi.org/10.1177/0022022102033005005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Conway, M., &amp; Pleydell-Pearce, C. (2000). The Construction of Autobiographical Memories in the Self-Memory System the developmental psychologist is focused on the nature. </a:t>
            </a:r>
            <a:r>
              <a:rPr i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Bakermans-Kranenburg &amp; Uzendoom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i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107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(2), 261–288. https://doi.org/10.1037/0033-295X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Esposito, A. G., &amp; Baker-Ward, L. (2015). Immigration, language proficiency, and autobiographical memories: Lifespan distribution and second-language access. </a:t>
            </a:r>
            <a:r>
              <a:rPr i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Memory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i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24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(7), 949–960. https://doi.org/10.1080/09658211.2015.1061010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Hong, Y., Morris, M. W., Chiu, C., &amp; Benet-Martínez, V. (2000). Multicultural minds: A dynamic constructivist approach to culture and cognition. </a:t>
            </a:r>
            <a:r>
              <a:rPr i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American Psychologist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i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55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(7), 709–720. https://doi.org/10.1037/0003-066x.55.7.709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Pavlenko, A. (2008). Emotion and emotion-laden words in the bilingual lexicon. </a:t>
            </a:r>
            <a:r>
              <a:rPr i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Bilingualism: Language and Cognition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i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(2), 147–164. https://doi.org/10.1017/s1366728908003283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Smith, S. M., &amp; Vela, E. (2001). Environmental context-dependent memory: A review and meta-analysis. </a:t>
            </a:r>
            <a:r>
              <a:rPr i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Psychonomic Bulletin &amp; Review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i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(2), 203–220. https://doi.org/10.3758/bf03196157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