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8DDE"/>
    <a:srgbClr val="12123D"/>
    <a:srgbClr val="1B1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94"/>
  </p:normalViewPr>
  <p:slideViewPr>
    <p:cSldViewPr snapToGrid="0">
      <p:cViewPr varScale="1">
        <p:scale>
          <a:sx n="91" d="100"/>
          <a:sy n="91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18E3-07A3-C409-064C-338FA56BD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1177F-FBF8-D80C-42ED-E068BA0A3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9CFF5-953C-A335-6747-B560662E2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0BEE7-0BE9-F94F-FFBC-A8AD09B6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44892-AFCF-4B36-174C-C3039FC6E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1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13805-1BCE-957F-DC86-218A1E74D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7B080-ABC1-7C94-1EF5-500B284BB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D7A25-EA83-AA9E-7750-BD2B69A2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5B635-DD0B-95F7-4C66-15CD3596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DE6E5-8B7F-46B0-461F-8209D81F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9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5288C-8D60-B966-0846-68FE24835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0E021-7993-247E-8D21-10C68A55A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40C34-1D44-14B6-816B-CB0287DE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98464-C5AF-BC42-254A-DC9C9E4DD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38251-4AE3-ED91-7BEF-909C9D4DA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8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7DD2-C902-A240-3B36-9CC4F592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D2502-750E-662D-D26B-D434EA5C4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433A7-F41A-8325-7F88-FD3A31239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6063B-7D8D-1574-DB21-74FFA9A1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72905-B19A-EE7B-397F-31566E618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63B88-4174-6D3C-14BE-4480FFBD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9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DDEA-8B26-A36A-3A53-F0B7707DF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6C572-1694-2836-774A-73E36CB13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98E6A-B014-281A-E66F-6826F918F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42816-B273-5C0C-9492-C010C229D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DEE8F-A236-D6CF-A6B3-9C39A00C16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5D819E-714E-6E2E-5099-13645C412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0A4FEC-EB78-0979-D31E-072DD5B0C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3175E9-D71F-D1FF-F9A5-841CB0CE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0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3F59-4E64-3C7A-A272-8D2D6B00A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96A988-BF4C-2E14-35C9-AF5629CA2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6B37D-3DFE-0439-7401-D13DE64E0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B05DE-ADA5-8A83-19DE-4AA296EE6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0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C16A1D-B2FA-2ADE-5868-56B6A4C4E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9A0F09-5C36-4C1C-DA3D-02238B99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E6AF2-936E-1019-7E54-07D4C5768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0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D6D26-BA4A-E890-2B38-ED4C1F05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F24FB-0784-1258-81E0-21F2B7915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6EAEC-C6E9-FB0A-9D39-560661332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6B310-E95B-2DCB-6200-1B5D46C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A53E-B0A7-4A3C-ADE7-6920C968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733995-21E9-058D-DA00-BEFCBC6B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0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F2321-C534-2F13-8BE9-F9422F61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A3B3A8-E8AA-C0AE-533F-F148922EA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1E79B-677C-16CE-E8BD-97B956B88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FE851-C529-C100-C20F-77ACBC32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485A7-778A-ACEB-0A40-F0262109E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2BCDC-7D2A-FE50-69F3-0956DD20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60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52F92-7B66-6538-D6CA-5DD06669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B0826E-3A45-7108-966C-B1C60AD68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B799D-5478-CB9C-64C1-59238AF1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8FC3D-58FB-EC17-7B49-08A885C76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EC66C-9A15-3027-C427-362A4848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84ED3-38C3-6ADE-85A6-2C90CA918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36B3D-EA9F-3E71-2B79-B730611A4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29361-DF1B-1060-6903-FDEB0CAE3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45762-865D-A6BB-A290-11BA61E11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481B6-A029-3FFA-C71F-0608FD4E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6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EAA27B-7DFC-D670-D17A-81B996D7A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68E4A-2A7A-B293-2A77-FCAE77317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271B6-40FE-5323-EC30-8DC699F084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3E7122-F765-414B-8798-CE05E20A08B9}" type="datetimeFigureOut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1EFFC-A40C-DCF1-B108-7B6EFD910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17D75-6B3A-C744-CAD9-E9B52936F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E207E-F505-754E-9292-3C7E2826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0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D8A9-0844-A0F4-6632-BEDC9075D9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Patients With Left Spatial Neglect Also</a:t>
            </a:r>
            <a:br>
              <a:rPr lang="en-US" dirty="0"/>
            </a:br>
            <a:r>
              <a:rPr lang="en-US" dirty="0"/>
              <a:t>Neglect the “Left Side” of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5BC97-BA4B-D0D8-ECF4-456C9CC468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Solomon Wechter</a:t>
            </a:r>
          </a:p>
        </p:txBody>
      </p:sp>
    </p:spTree>
    <p:extLst>
      <p:ext uri="{BB962C8B-B14F-4D97-AF65-F5344CB8AC3E}">
        <p14:creationId xmlns:p14="http://schemas.microsoft.com/office/powerpoint/2010/main" val="259347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AF4320-87CF-7B9D-B6D1-9BF4E264E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98086-8263-47CF-4072-86A03ADBE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How do we represent time?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77804-7B7C-D8AE-E9D4-78112BC4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In left-to-right reading cultures, past is associated with the left and future with the right</a:t>
            </a:r>
            <a:br>
              <a:rPr lang="en-US" dirty="0"/>
            </a:br>
            <a:r>
              <a:rPr lang="en-US" dirty="0"/>
              <a:t>• This suggests time may be represented using spatial structure</a:t>
            </a:r>
            <a:br>
              <a:rPr lang="en-US" dirty="0"/>
            </a:br>
            <a:r>
              <a:rPr lang="en-US" dirty="0"/>
              <a:t>• Question: Is spatial ability necessary for representing time?</a:t>
            </a:r>
          </a:p>
        </p:txBody>
      </p:sp>
    </p:spTree>
    <p:extLst>
      <p:ext uri="{BB962C8B-B14F-4D97-AF65-F5344CB8AC3E}">
        <p14:creationId xmlns:p14="http://schemas.microsoft.com/office/powerpoint/2010/main" val="3884559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7162D-7DAD-7F7A-BDC8-484B77774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8DE12-C758-05E1-BE66-FEAA487D8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Spatial Neglect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6E355-EEFD-6D60-892C-3638565C3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Left spatial neglect occurs after damage to the right hemisphere of the brain.</a:t>
            </a:r>
            <a:br>
              <a:rPr lang="en-US" dirty="0"/>
            </a:br>
            <a:r>
              <a:rPr lang="en-US" dirty="0"/>
              <a:t>• Patients ignore or fail to attend to the left side of space.</a:t>
            </a:r>
            <a:br>
              <a:rPr lang="en-US" dirty="0"/>
            </a:br>
            <a:r>
              <a:rPr lang="en-US" dirty="0"/>
              <a:t>• Examples include leaving food on the left side of a plate or missing words on the left side of a page.</a:t>
            </a:r>
            <a:br>
              <a:rPr lang="en-US" dirty="0"/>
            </a:br>
            <a:r>
              <a:rPr lang="en-US" dirty="0"/>
              <a:t>• Suggests the brain’s representation of space can become asymmetrical.</a:t>
            </a:r>
          </a:p>
        </p:txBody>
      </p:sp>
    </p:spTree>
    <p:extLst>
      <p:ext uri="{BB962C8B-B14F-4D97-AF65-F5344CB8AC3E}">
        <p14:creationId xmlns:p14="http://schemas.microsoft.com/office/powerpoint/2010/main" val="3101355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AA3A1-5888-25D7-275F-E601CCBE3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DE5A8-C2D2-11C4-B2B8-8E4A3464E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Hypothesis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E7314-0A60-33BB-4089-F9034BC9E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People may organize time along a mental spatial timeline.</a:t>
            </a:r>
            <a:br>
              <a:rPr lang="en-US" dirty="0"/>
            </a:br>
            <a:r>
              <a:rPr lang="en-US" dirty="0"/>
              <a:t>• In left-to-right cultures, past events are mentally placed on the left.</a:t>
            </a:r>
            <a:br>
              <a:rPr lang="en-US" dirty="0"/>
            </a:br>
            <a:r>
              <a:rPr lang="en-US" dirty="0"/>
              <a:t>• Future events are placed on the right.</a:t>
            </a:r>
            <a:br>
              <a:rPr lang="en-US" dirty="0"/>
            </a:br>
            <a:r>
              <a:rPr lang="en-US" dirty="0"/>
              <a:t>• Prediction: patients with left spatial neglect will struggle to represent past events.</a:t>
            </a:r>
          </a:p>
        </p:txBody>
      </p:sp>
    </p:spTree>
    <p:extLst>
      <p:ext uri="{BB962C8B-B14F-4D97-AF65-F5344CB8AC3E}">
        <p14:creationId xmlns:p14="http://schemas.microsoft.com/office/powerpoint/2010/main" val="184979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28716F-6240-0AB3-F3B6-C35624602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8D0BB-1A94-0E97-6D77-E5DE23BA7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Methods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EE70A3-8785-0DBC-41E4-8CBDEE730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Participants: 7 patients with left spatial neglect, 7 stroke patients without neglect, and 7 healthy controls.</a:t>
            </a:r>
            <a:br>
              <a:rPr lang="en-US" dirty="0"/>
            </a:br>
            <a:r>
              <a:rPr lang="en-US" dirty="0"/>
              <a:t>• Participants learned whether items belonged to a made up person’s past (10 years ago) or future (10 years from now).</a:t>
            </a:r>
            <a:br>
              <a:rPr lang="en-US" dirty="0"/>
            </a:br>
            <a:r>
              <a:rPr lang="en-US" dirty="0"/>
              <a:t>• Items included things like foods, objects, clothing, and activities.</a:t>
            </a:r>
            <a:br>
              <a:rPr lang="en-US" dirty="0"/>
            </a:br>
            <a:r>
              <a:rPr lang="en-US" dirty="0"/>
              <a:t>• Later they had to recall or recognize the items and label them as past or future.</a:t>
            </a:r>
          </a:p>
        </p:txBody>
      </p:sp>
    </p:spTree>
    <p:extLst>
      <p:ext uri="{BB962C8B-B14F-4D97-AF65-F5344CB8AC3E}">
        <p14:creationId xmlns:p14="http://schemas.microsoft.com/office/powerpoint/2010/main" val="2117985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F65C9-0AB9-E3AC-CCE0-FBAA88D8C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30087-4CD4-C5AC-395C-89179F343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11648-4FBC-912F-8C6A-8CEABAB64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Patients with neglect recalled far fewer past items correctly.</a:t>
            </a:r>
            <a:br>
              <a:rPr lang="en-US" dirty="0"/>
            </a:br>
            <a:r>
              <a:rPr lang="en-US" dirty="0"/>
              <a:t>• They often misidentified past items as future items.</a:t>
            </a:r>
            <a:br>
              <a:rPr lang="en-US" dirty="0"/>
            </a:br>
            <a:r>
              <a:rPr lang="en-US" dirty="0"/>
              <a:t>• Their ability to remember future items was relatively normal.</a:t>
            </a:r>
            <a:br>
              <a:rPr lang="en-US" dirty="0"/>
            </a:br>
            <a:r>
              <a:rPr lang="en-US" dirty="0"/>
              <a:t>• Control participants showed balanced recall of past and future events.</a:t>
            </a:r>
          </a:p>
        </p:txBody>
      </p:sp>
    </p:spTree>
    <p:extLst>
      <p:ext uri="{BB962C8B-B14F-4D97-AF65-F5344CB8AC3E}">
        <p14:creationId xmlns:p14="http://schemas.microsoft.com/office/powerpoint/2010/main" val="813437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CFE5C-E481-2A9C-BF3C-CF4AF68F1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7066E-F396-8A50-199D-E4C96B435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Results</a:t>
            </a:r>
          </a:p>
        </p:txBody>
      </p:sp>
      <p:pic>
        <p:nvPicPr>
          <p:cNvPr id="6" name="Picture 5" descr="A graph with black and white lines&#10;&#10;AI-generated content may be incorrect.">
            <a:extLst>
              <a:ext uri="{FF2B5EF4-FFF2-40B4-BE49-F238E27FC236}">
                <a16:creationId xmlns:a16="http://schemas.microsoft.com/office/drawing/2014/main" id="{A7575BEE-C5D8-4DF4-927D-B5C865459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836" y="759655"/>
            <a:ext cx="8297546" cy="538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65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8F767-94E3-27E8-CDD5-24FBBE6FE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1DC1-6E70-0B3F-7E23-27CB61235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Interpretation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38462-BBF8-C484-1D84-9D405DE12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Neglect patients appear to shift events toward the right side of the mental timeline.</a:t>
            </a:r>
            <a:br>
              <a:rPr lang="en-US" dirty="0"/>
            </a:br>
            <a:r>
              <a:rPr lang="en-US" dirty="0"/>
              <a:t>• Because they struggle with left spatial representation, the past becomes harder to access.</a:t>
            </a:r>
            <a:br>
              <a:rPr lang="en-US" dirty="0"/>
            </a:br>
            <a:r>
              <a:rPr lang="en-US" dirty="0"/>
              <a:t>• This creates a bias where past events are mislabeled as future events.</a:t>
            </a:r>
            <a:br>
              <a:rPr lang="en-US" dirty="0"/>
            </a:br>
            <a:r>
              <a:rPr lang="en-US" dirty="0"/>
              <a:t>• Suggests time representation relies partly on spatial brain systems.</a:t>
            </a:r>
          </a:p>
        </p:txBody>
      </p:sp>
    </p:spTree>
    <p:extLst>
      <p:ext uri="{BB962C8B-B14F-4D97-AF65-F5344CB8AC3E}">
        <p14:creationId xmlns:p14="http://schemas.microsoft.com/office/powerpoint/2010/main" val="140142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22AECD-E699-9131-A8E3-728BA6313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A7891-500D-5F99-0ED9-EC53177B9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0D3D0-095B-FA1D-F19E-C9783985D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• Distortions in spatial representation can also distort representations of time.</a:t>
            </a:r>
            <a:br>
              <a:rPr lang="en-US" dirty="0"/>
            </a:br>
            <a:r>
              <a:rPr lang="en-US" dirty="0"/>
              <a:t>• The findings suggest space and time share neural mechanisms.</a:t>
            </a:r>
            <a:br>
              <a:rPr lang="en-US" dirty="0"/>
            </a:br>
            <a:r>
              <a:rPr lang="en-US" dirty="0"/>
              <a:t>• Brain areas involved in spatial processing likely contribute to how we mentally organize time.</a:t>
            </a:r>
            <a:br>
              <a:rPr lang="en-US" dirty="0"/>
            </a:br>
            <a:r>
              <a:rPr lang="en-US" dirty="0"/>
              <a:t>• Overall, the study supports the idea that humans think about time using spatial structure.</a:t>
            </a:r>
          </a:p>
        </p:txBody>
      </p:sp>
    </p:spTree>
    <p:extLst>
      <p:ext uri="{BB962C8B-B14F-4D97-AF65-F5344CB8AC3E}">
        <p14:creationId xmlns:p14="http://schemas.microsoft.com/office/powerpoint/2010/main" val="1308678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04F4AA-08EE-FCDA-0E2B-4654BB628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246C-8A93-EA83-61D2-EC27F7AD4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Rival hypotheses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8004B0-D1EA-E25F-3AB0-3A9D7BC7B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Memory explanation: Patients may have had more difficulty remembering items associated with the past, rather than a problem with spatial time representation.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Response bias: Because neglect patients show a rightward attentional bias, they may have been more likely to choose the “future” response, which could distort the results.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General attentional asymmetry: The deficit may reflect impaired attention to the left side of mental representations, not necessarily a spatial timeline for time.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Shared magnitude system: Damage to parietal areas involved in processing multiple magnitudes (space, time, number) could affect time judgments without implying that time itself is spatially organized.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66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DE">
            <a:alpha val="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5235F-AC95-D093-5DD6-383B14A5F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6B67-9D57-D992-D00E-EB08BF623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81" y="-107070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D4DB7E-2ACF-61A4-4D58-2FB4EC64C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9" y="1604425"/>
            <a:ext cx="11066584" cy="4740103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/>
              <a:t>Bisiach</a:t>
            </a:r>
            <a:r>
              <a:rPr lang="en-US" dirty="0"/>
              <a:t>, Edoardo, and Claudio </a:t>
            </a:r>
            <a:r>
              <a:rPr lang="en-US" dirty="0" err="1"/>
              <a:t>Luzzatti</a:t>
            </a:r>
            <a:r>
              <a:rPr lang="en-US" dirty="0"/>
              <a:t>. “Unilateral Neglect of Representational Space.” </a:t>
            </a:r>
            <a:r>
              <a:rPr lang="en-US" i="1" dirty="0"/>
              <a:t>Cortex</a:t>
            </a:r>
            <a:r>
              <a:rPr lang="en-US" dirty="0"/>
              <a:t>, vol. 14, no. 1, 1978, pp. 129–133.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Driver, Jon, and Patrik </a:t>
            </a:r>
            <a:r>
              <a:rPr lang="en-US" dirty="0" err="1"/>
              <a:t>Vuilleumier</a:t>
            </a:r>
            <a:r>
              <a:rPr lang="en-US" dirty="0"/>
              <a:t>. “Perceptual Awareness and Its Loss in Unilateral Neglect and Extinction.” </a:t>
            </a:r>
            <a:r>
              <a:rPr lang="en-US" i="1" dirty="0"/>
              <a:t>Cognition</a:t>
            </a:r>
            <a:r>
              <a:rPr lang="en-US" dirty="0"/>
              <a:t>, vol. 79, no. 1–2, 2001, pp. 39–88.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Bueti, Domenica, and Vincent Walsh. “The Parietal Cortex and the Representation of Time, Space, Number and Other Magnitudes.” </a:t>
            </a:r>
            <a:r>
              <a:rPr lang="en-US" i="1" dirty="0"/>
              <a:t>Philosophical Transactions of the Royal Society B: Biological Sciences</a:t>
            </a:r>
            <a:r>
              <a:rPr lang="en-US" dirty="0"/>
              <a:t>, vol. 364, no. 1525, 2009, pp. 1831–1840.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Walsh, Vincent. “A Theory of Magnitude: Common Cortical Metrics of Time, Space and Quantity.” </a:t>
            </a:r>
            <a:r>
              <a:rPr lang="en-US" i="1" dirty="0"/>
              <a:t>Trends in Cognitive Sciences</a:t>
            </a:r>
            <a:r>
              <a:rPr lang="en-US" dirty="0"/>
              <a:t>, vol. 7, no. 11, 2003, pp. 483–488.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03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712</Words>
  <Application>Microsoft Macintosh PowerPoint</Application>
  <PresentationFormat>Widescreen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Patients With Left Spatial Neglect Also Neglect the “Left Side” of Time</vt:lpstr>
      <vt:lpstr>How do we represent time?</vt:lpstr>
      <vt:lpstr>Spatial Neglect</vt:lpstr>
      <vt:lpstr>Hypothesis </vt:lpstr>
      <vt:lpstr>Methods</vt:lpstr>
      <vt:lpstr>Results</vt:lpstr>
      <vt:lpstr>Results</vt:lpstr>
      <vt:lpstr>Interpretation</vt:lpstr>
      <vt:lpstr>Conclusion</vt:lpstr>
      <vt:lpstr>Rival hypotheses 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Pinchos Wechter</dc:creator>
  <cp:lastModifiedBy>Solomon Pinchos Wechter</cp:lastModifiedBy>
  <cp:revision>1</cp:revision>
  <dcterms:created xsi:type="dcterms:W3CDTF">2026-03-11T01:52:21Z</dcterms:created>
  <dcterms:modified xsi:type="dcterms:W3CDTF">2026-03-11T03:33:13Z</dcterms:modified>
</cp:coreProperties>
</file>