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Raleway SemiBold"/>
      <p:regular r:id="rId17"/>
      <p:bold r:id="rId18"/>
      <p:italic r:id="rId19"/>
      <p:boldItalic r:id="rId20"/>
    </p:embeddedFont>
    <p:embeddedFont>
      <p:font typeface="IBM Plex Sans Light"/>
      <p:regular r:id="rId21"/>
      <p:bold r:id="rId22"/>
      <p:italic r:id="rId23"/>
      <p:boldItalic r:id="rId24"/>
    </p:embeddedFont>
    <p:embeddedFont>
      <p:font typeface="Zalando Sans SemiExpanded Medium"/>
      <p:regular r:id="rId25"/>
      <p:bold r:id="rId26"/>
      <p:italic r:id="rId27"/>
      <p:boldItalic r:id="rId28"/>
    </p:embeddedFont>
    <p:embeddedFont>
      <p:font typeface="Zalando Sans SemiExpanded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SemiBold-boldItalic.fntdata"/><Relationship Id="rId22" Type="http://schemas.openxmlformats.org/officeDocument/2006/relationships/font" Target="fonts/IBMPlexSansLight-bold.fntdata"/><Relationship Id="rId21" Type="http://schemas.openxmlformats.org/officeDocument/2006/relationships/font" Target="fonts/IBMPlexSansLight-regular.fntdata"/><Relationship Id="rId24" Type="http://schemas.openxmlformats.org/officeDocument/2006/relationships/font" Target="fonts/IBMPlexSansLight-boldItalic.fntdata"/><Relationship Id="rId23" Type="http://schemas.openxmlformats.org/officeDocument/2006/relationships/font" Target="fonts/IBMPlex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ZalandoSansSemiExpandedMedium-bold.fntdata"/><Relationship Id="rId25" Type="http://schemas.openxmlformats.org/officeDocument/2006/relationships/font" Target="fonts/ZalandoSansSemiExpandedMedium-regular.fntdata"/><Relationship Id="rId28" Type="http://schemas.openxmlformats.org/officeDocument/2006/relationships/font" Target="fonts/ZalandoSansSemiExpandedMedium-boldItalic.fntdata"/><Relationship Id="rId27" Type="http://schemas.openxmlformats.org/officeDocument/2006/relationships/font" Target="fonts/ZalandoSansSemiExpandedMedium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ZalandoSansSemiExpande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ZalandoSansSemiExpanded-italic.fntdata"/><Relationship Id="rId30" Type="http://schemas.openxmlformats.org/officeDocument/2006/relationships/font" Target="fonts/ZalandoSansSemiExpanded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ZalandoSansSemiExpanded-boldItalic.fntdata"/><Relationship Id="rId13" Type="http://schemas.openxmlformats.org/officeDocument/2006/relationships/font" Target="fonts/Raleway-regular.fntdata"/><Relationship Id="rId12" Type="http://schemas.openxmlformats.org/officeDocument/2006/relationships/slide" Target="slides/slide8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RalewaySemiBold-regular.fntdata"/><Relationship Id="rId16" Type="http://schemas.openxmlformats.org/officeDocument/2006/relationships/font" Target="fonts/Raleway-boldItalic.fntdata"/><Relationship Id="rId19" Type="http://schemas.openxmlformats.org/officeDocument/2006/relationships/font" Target="fonts/RalewaySemiBold-italic.fntdata"/><Relationship Id="rId18" Type="http://schemas.openxmlformats.org/officeDocument/2006/relationships/font" Target="fonts/Ralew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9187195a6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9187195a6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3fb61485a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3fb61485a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9137c78a58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9137c78a5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ceca9c43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ceca9c43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eca9c431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ceca9c431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ceca9c431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ceca9c431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ceca9c431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ceca9c431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tBDfr" TargetMode="Externa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BG_11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228600" y="814375"/>
            <a:ext cx="4623300" cy="220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28600" y="3729054"/>
            <a:ext cx="5788500" cy="118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2" name="Google Shape;12;p2" title="7644550.png"/>
          <p:cNvPicPr preferRelativeResize="0"/>
          <p:nvPr/>
        </p:nvPicPr>
        <p:blipFill rotWithShape="1">
          <a:blip r:embed="rId3">
            <a:alphaModFix/>
          </a:blip>
          <a:srcRect b="5651" l="8918" r="4584" t="6599"/>
          <a:stretch/>
        </p:blipFill>
        <p:spPr>
          <a:xfrm>
            <a:off x="6960875" y="3394603"/>
            <a:ext cx="1575352" cy="1598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title="416756912_11659305.png"/>
          <p:cNvPicPr preferRelativeResize="0"/>
          <p:nvPr/>
        </p:nvPicPr>
        <p:blipFill rotWithShape="1">
          <a:blip r:embed="rId4">
            <a:alphaModFix/>
          </a:blip>
          <a:srcRect b="22938" l="17047" r="14819" t="18308"/>
          <a:stretch/>
        </p:blipFill>
        <p:spPr>
          <a:xfrm>
            <a:off x="5849650" y="814375"/>
            <a:ext cx="2515098" cy="2168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title="BG_55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3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3973700" y="2678900"/>
            <a:ext cx="4680600" cy="2235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228600" y="812825"/>
            <a:ext cx="2281500" cy="1479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18" name="Google Shape;18;p3" title="30118658_7678240_2.png"/>
          <p:cNvPicPr preferRelativeResize="0"/>
          <p:nvPr/>
        </p:nvPicPr>
        <p:blipFill rotWithShape="1">
          <a:blip r:embed="rId3">
            <a:alphaModFix/>
          </a:blip>
          <a:srcRect b="8256" l="7931" r="4141" t="8264"/>
          <a:stretch/>
        </p:blipFill>
        <p:spPr>
          <a:xfrm>
            <a:off x="6955250" y="870025"/>
            <a:ext cx="1557724" cy="14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 title="1051150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950" y="2616150"/>
            <a:ext cx="2361400" cy="23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 title="BG_2_Classroom-Rules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Zalando Sans SemiExpanded"/>
              <a:buNone/>
              <a:defRPr sz="26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152475"/>
            <a:ext cx="8520600" cy="37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BG_6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type="title"/>
          </p:nvPr>
        </p:nvSpPr>
        <p:spPr>
          <a:xfrm>
            <a:off x="228450" y="168375"/>
            <a:ext cx="6627300" cy="8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3322105" y="3839600"/>
            <a:ext cx="25254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274688" y="3839600"/>
            <a:ext cx="25254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6341780" y="3839600"/>
            <a:ext cx="25254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hasCustomPrompt="1" idx="4" type="title"/>
          </p:nvPr>
        </p:nvSpPr>
        <p:spPr>
          <a:xfrm>
            <a:off x="3321494" y="2356000"/>
            <a:ext cx="1990500" cy="762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49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" name="Google Shape;31;p5"/>
          <p:cNvSpPr txBox="1"/>
          <p:nvPr>
            <p:ph hasCustomPrompt="1" idx="5" type="title"/>
          </p:nvPr>
        </p:nvSpPr>
        <p:spPr>
          <a:xfrm>
            <a:off x="265465" y="2356375"/>
            <a:ext cx="2201400" cy="7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4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None/>
              <a:defRPr sz="8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5"/>
          <p:cNvSpPr txBox="1"/>
          <p:nvPr>
            <p:ph hasCustomPrompt="1" idx="6" type="title"/>
          </p:nvPr>
        </p:nvSpPr>
        <p:spPr>
          <a:xfrm>
            <a:off x="6341780" y="2356000"/>
            <a:ext cx="1836600" cy="7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4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5"/>
          <p:cNvSpPr txBox="1"/>
          <p:nvPr>
            <p:ph idx="7" type="subTitle"/>
          </p:nvPr>
        </p:nvSpPr>
        <p:spPr>
          <a:xfrm>
            <a:off x="3322105" y="3275900"/>
            <a:ext cx="2525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8" type="subTitle"/>
          </p:nvPr>
        </p:nvSpPr>
        <p:spPr>
          <a:xfrm>
            <a:off x="274688" y="3275900"/>
            <a:ext cx="2525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9" type="subTitle"/>
          </p:nvPr>
        </p:nvSpPr>
        <p:spPr>
          <a:xfrm>
            <a:off x="6341780" y="3275900"/>
            <a:ext cx="2525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6" title="BG_9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/>
          <p:nvPr>
            <p:ph type="title"/>
          </p:nvPr>
        </p:nvSpPr>
        <p:spPr>
          <a:xfrm>
            <a:off x="228600" y="1195725"/>
            <a:ext cx="7704000" cy="1061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228600" y="228600"/>
            <a:ext cx="3998400" cy="144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1609625" y="2066125"/>
            <a:ext cx="38241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7"/>
          <p:cNvSpPr/>
          <p:nvPr>
            <p:ph idx="2" type="pic"/>
          </p:nvPr>
        </p:nvSpPr>
        <p:spPr>
          <a:xfrm>
            <a:off x="5715849" y="0"/>
            <a:ext cx="3428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720064" y="1580125"/>
            <a:ext cx="3597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2" type="subTitle"/>
          </p:nvPr>
        </p:nvSpPr>
        <p:spPr>
          <a:xfrm>
            <a:off x="4826936" y="1580125"/>
            <a:ext cx="3597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0"/>
          <p:cNvSpPr txBox="1"/>
          <p:nvPr>
            <p:ph type="title"/>
          </p:nvPr>
        </p:nvSpPr>
        <p:spPr>
          <a:xfrm>
            <a:off x="228600" y="4549500"/>
            <a:ext cx="3658500" cy="3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1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1284000" y="1952850"/>
            <a:ext cx="6576000" cy="7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6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subTitle"/>
          </p:nvPr>
        </p:nvSpPr>
        <p:spPr>
          <a:xfrm>
            <a:off x="1284000" y="2816250"/>
            <a:ext cx="6576000" cy="37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 title="BG_3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1491450" y="1091150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 Light"/>
              <a:buNone/>
              <a:defRPr sz="18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type="title"/>
          </p:nvPr>
        </p:nvSpPr>
        <p:spPr>
          <a:xfrm>
            <a:off x="228450" y="228600"/>
            <a:ext cx="8687100" cy="60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2" type="subTitle"/>
          </p:nvPr>
        </p:nvSpPr>
        <p:spPr>
          <a:xfrm>
            <a:off x="1491450" y="1620495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3" type="subTitle"/>
          </p:nvPr>
        </p:nvSpPr>
        <p:spPr>
          <a:xfrm>
            <a:off x="1491450" y="2640792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4" type="subTitle"/>
          </p:nvPr>
        </p:nvSpPr>
        <p:spPr>
          <a:xfrm>
            <a:off x="1491450" y="4142071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5" type="subTitle"/>
          </p:nvPr>
        </p:nvSpPr>
        <p:spPr>
          <a:xfrm>
            <a:off x="1491450" y="3634999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6" type="subTitle"/>
          </p:nvPr>
        </p:nvSpPr>
        <p:spPr>
          <a:xfrm>
            <a:off x="1491450" y="2118557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7" type="subTitle"/>
          </p:nvPr>
        </p:nvSpPr>
        <p:spPr>
          <a:xfrm>
            <a:off x="1491450" y="3127914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8" type="title"/>
          </p:nvPr>
        </p:nvSpPr>
        <p:spPr>
          <a:xfrm>
            <a:off x="228600" y="2638911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hasCustomPrompt="1" idx="9" type="title"/>
          </p:nvPr>
        </p:nvSpPr>
        <p:spPr>
          <a:xfrm>
            <a:off x="228600" y="1612445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/>
          <p:nvPr>
            <p:ph hasCustomPrompt="1" idx="13" type="title"/>
          </p:nvPr>
        </p:nvSpPr>
        <p:spPr>
          <a:xfrm>
            <a:off x="228600" y="3136020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hasCustomPrompt="1" idx="14" type="title"/>
          </p:nvPr>
        </p:nvSpPr>
        <p:spPr>
          <a:xfrm>
            <a:off x="228600" y="3649253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hasCustomPrompt="1" idx="15" type="title"/>
          </p:nvPr>
        </p:nvSpPr>
        <p:spPr>
          <a:xfrm>
            <a:off x="228600" y="1107574"/>
            <a:ext cx="865800" cy="31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hasCustomPrompt="1" idx="16" type="title"/>
          </p:nvPr>
        </p:nvSpPr>
        <p:spPr>
          <a:xfrm>
            <a:off x="228600" y="2125678"/>
            <a:ext cx="8658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hasCustomPrompt="1" idx="17" type="title"/>
          </p:nvPr>
        </p:nvSpPr>
        <p:spPr>
          <a:xfrm>
            <a:off x="228600" y="4138300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idx="18" type="subTitle"/>
          </p:nvPr>
        </p:nvSpPr>
        <p:spPr>
          <a:xfrm>
            <a:off x="1491450" y="4651525"/>
            <a:ext cx="7143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hasCustomPrompt="1" idx="19" type="title"/>
          </p:nvPr>
        </p:nvSpPr>
        <p:spPr>
          <a:xfrm>
            <a:off x="228600" y="4644411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 title="BG_8_Classroom-Rules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>
            <p:ph type="title"/>
          </p:nvPr>
        </p:nvSpPr>
        <p:spPr>
          <a:xfrm>
            <a:off x="228600" y="794675"/>
            <a:ext cx="5562600" cy="1187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6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3103125" y="2571750"/>
            <a:ext cx="5450100" cy="21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 title="BG_4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>
            <p:ph type="title"/>
          </p:nvPr>
        </p:nvSpPr>
        <p:spPr>
          <a:xfrm>
            <a:off x="228600" y="766975"/>
            <a:ext cx="4640400" cy="1445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228600" y="2571750"/>
            <a:ext cx="4640400" cy="23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200">
                <a:solidFill>
                  <a:schemeClr val="lt1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5"/>
          <p:cNvSpPr/>
          <p:nvPr>
            <p:ph idx="2" type="pic"/>
          </p:nvPr>
        </p:nvSpPr>
        <p:spPr>
          <a:xfrm>
            <a:off x="5676675" y="642575"/>
            <a:ext cx="3360600" cy="4398900"/>
          </a:xfrm>
          <a:prstGeom prst="roundRect">
            <a:avLst>
              <a:gd fmla="val 38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 title="BG_2_Classroom-Rules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 title="BG_7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>
            <p:ph type="title"/>
          </p:nvPr>
        </p:nvSpPr>
        <p:spPr>
          <a:xfrm>
            <a:off x="228600" y="630150"/>
            <a:ext cx="2810400" cy="38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5384525" y="233125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1" name="Google Shape;91;p17"/>
          <p:cNvSpPr txBox="1"/>
          <p:nvPr>
            <p:ph hasCustomPrompt="1" idx="2" type="title"/>
          </p:nvPr>
        </p:nvSpPr>
        <p:spPr>
          <a:xfrm>
            <a:off x="4398800" y="270730"/>
            <a:ext cx="6846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7"/>
          <p:cNvSpPr txBox="1"/>
          <p:nvPr>
            <p:ph idx="3" type="subTitle"/>
          </p:nvPr>
        </p:nvSpPr>
        <p:spPr>
          <a:xfrm>
            <a:off x="5384525" y="1064370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3" name="Google Shape;93;p17"/>
          <p:cNvSpPr txBox="1"/>
          <p:nvPr>
            <p:ph hasCustomPrompt="1" idx="4" type="title"/>
          </p:nvPr>
        </p:nvSpPr>
        <p:spPr>
          <a:xfrm>
            <a:off x="4398800" y="1074483"/>
            <a:ext cx="684600" cy="48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17"/>
          <p:cNvSpPr txBox="1"/>
          <p:nvPr>
            <p:ph idx="5" type="subTitle"/>
          </p:nvPr>
        </p:nvSpPr>
        <p:spPr>
          <a:xfrm>
            <a:off x="5384525" y="1914197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5" name="Google Shape;95;p17"/>
          <p:cNvSpPr txBox="1"/>
          <p:nvPr>
            <p:ph hasCustomPrompt="1" idx="6" type="title"/>
          </p:nvPr>
        </p:nvSpPr>
        <p:spPr>
          <a:xfrm>
            <a:off x="4398800" y="1907209"/>
            <a:ext cx="684600" cy="48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7"/>
          <p:cNvSpPr txBox="1"/>
          <p:nvPr>
            <p:ph idx="7" type="subTitle"/>
          </p:nvPr>
        </p:nvSpPr>
        <p:spPr>
          <a:xfrm>
            <a:off x="5384525" y="2754752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hasCustomPrompt="1" idx="8" type="title"/>
          </p:nvPr>
        </p:nvSpPr>
        <p:spPr>
          <a:xfrm>
            <a:off x="4398800" y="2749182"/>
            <a:ext cx="684600" cy="48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7"/>
          <p:cNvSpPr txBox="1"/>
          <p:nvPr>
            <p:ph idx="9" type="subTitle"/>
          </p:nvPr>
        </p:nvSpPr>
        <p:spPr>
          <a:xfrm>
            <a:off x="5384525" y="3585383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hasCustomPrompt="1" idx="13" type="title"/>
          </p:nvPr>
        </p:nvSpPr>
        <p:spPr>
          <a:xfrm>
            <a:off x="4398800" y="3581907"/>
            <a:ext cx="684600" cy="48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7"/>
          <p:cNvSpPr txBox="1"/>
          <p:nvPr>
            <p:ph idx="14" type="subTitle"/>
          </p:nvPr>
        </p:nvSpPr>
        <p:spPr>
          <a:xfrm>
            <a:off x="5384525" y="4434508"/>
            <a:ext cx="3481200" cy="4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Raleway"/>
              <a:buNone/>
              <a:defRPr b="1" sz="2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7"/>
          <p:cNvSpPr txBox="1"/>
          <p:nvPr>
            <p:ph hasCustomPrompt="1" idx="15" type="title"/>
          </p:nvPr>
        </p:nvSpPr>
        <p:spPr>
          <a:xfrm>
            <a:off x="4398800" y="4442376"/>
            <a:ext cx="684600" cy="48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 title="BG_10_Classroom-Rules.jp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>
            <p:ph type="title"/>
          </p:nvPr>
        </p:nvSpPr>
        <p:spPr>
          <a:xfrm>
            <a:off x="507775" y="682350"/>
            <a:ext cx="3699000" cy="37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05" name="Google Shape;105;p18"/>
          <p:cNvSpPr txBox="1"/>
          <p:nvPr>
            <p:ph idx="1" type="subTitle"/>
          </p:nvPr>
        </p:nvSpPr>
        <p:spPr>
          <a:xfrm>
            <a:off x="5763000" y="1787730"/>
            <a:ext cx="3152700" cy="1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6" name="Google Shape;106;p18"/>
          <p:cNvSpPr txBox="1"/>
          <p:nvPr/>
        </p:nvSpPr>
        <p:spPr>
          <a:xfrm>
            <a:off x="5763000" y="3041502"/>
            <a:ext cx="28410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rPr>
              <a:t>CREDITS</a:t>
            </a:r>
            <a:r>
              <a:rPr lang="en" sz="10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rPr>
              <a:t>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Zalando Sans SemiExpanded"/>
                <a:ea typeface="Zalando Sans SemiExpanded"/>
                <a:cs typeface="Zalando Sans SemiExpanded"/>
                <a:sym typeface="Zalando Sans SemiExpand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rPr>
              <a:t>, and includes icons,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Zalando Sans SemiExpanded"/>
                <a:ea typeface="Zalando Sans SemiExpanded"/>
                <a:cs typeface="Zalando Sans SemiExpanded"/>
                <a:sym typeface="Zalando Sans SemiExpand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000">
                <a:solidFill>
                  <a:schemeClr val="lt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rPr>
              <a:t> </a:t>
            </a:r>
            <a:endParaRPr b="1" sz="1000" u="sng">
              <a:solidFill>
                <a:schemeClr val="lt1"/>
              </a:solidFill>
              <a:latin typeface="Zalando Sans SemiExpanded"/>
              <a:ea typeface="Zalando Sans SemiExpanded"/>
              <a:cs typeface="Zalando Sans SemiExpanded"/>
              <a:sym typeface="Zalando Sans SemiExpande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 title="BG_2_Classroom-Rules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232"/>
            <a:ext cx="9144003" cy="513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Zalando Sans SemiExpanded"/>
              <a:buNone/>
              <a:defRPr b="1" sz="2600"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b="1"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●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○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■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●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○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■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●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○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Zalando Sans SemiExpanded"/>
              <a:buChar char="■"/>
              <a:defRPr>
                <a:solidFill>
                  <a:schemeClr val="dk1"/>
                </a:solidFill>
                <a:latin typeface="Zalando Sans SemiExpanded"/>
                <a:ea typeface="Zalando Sans SemiExpanded"/>
                <a:cs typeface="Zalando Sans SemiExpanded"/>
                <a:sym typeface="Zalando Sans SemiExpande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44">
          <p15:clr>
            <a:srgbClr val="EA4335"/>
          </p15:clr>
        </p15:guide>
        <p15:guide id="2" orient="horz" pos="3096">
          <p15:clr>
            <a:srgbClr val="EA4335"/>
          </p15:clr>
        </p15:guide>
        <p15:guide id="3" pos="144">
          <p15:clr>
            <a:srgbClr val="EA4335"/>
          </p15:clr>
        </p15:guide>
        <p15:guide id="4" pos="5616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ctrTitle"/>
          </p:nvPr>
        </p:nvSpPr>
        <p:spPr>
          <a:xfrm>
            <a:off x="228600" y="814375"/>
            <a:ext cx="4623300" cy="220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Metaphors We Think With: Language and Thought</a:t>
            </a:r>
            <a:endParaRPr sz="3500"/>
          </a:p>
        </p:txBody>
      </p:sp>
      <p:sp>
        <p:nvSpPr>
          <p:cNvPr id="115" name="Google Shape;115;p21"/>
          <p:cNvSpPr txBox="1"/>
          <p:nvPr>
            <p:ph idx="1" type="subTitle"/>
          </p:nvPr>
        </p:nvSpPr>
        <p:spPr>
          <a:xfrm>
            <a:off x="228600" y="3729054"/>
            <a:ext cx="5788500" cy="11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Roy Park</a:t>
            </a:r>
            <a:endParaRPr/>
          </a:p>
        </p:txBody>
      </p:sp>
      <p:sp>
        <p:nvSpPr>
          <p:cNvPr id="116" name="Google Shape;116;p21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</a:t>
            </a: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59064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228600" y="766975"/>
            <a:ext cx="4640400" cy="144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Linguistic Relativity?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228600" y="2372125"/>
            <a:ext cx="5199000" cy="26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idea that language influences how people think and interpret the world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Often associated with the Sapir-Whorf hypothesis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Language may affect: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Perception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Memory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Judgments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Decision making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Question: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the metaphors we use in language change how people reason about social problems like crime?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0550" y="1730950"/>
            <a:ext cx="3363825" cy="25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228600" y="794675"/>
            <a:ext cx="8324700" cy="118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Experiment Worked</a:t>
            </a:r>
            <a:endParaRPr/>
          </a:p>
        </p:txBody>
      </p:sp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3103125" y="2571750"/>
            <a:ext cx="5450100" cy="21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 read a short report about crime in a fictional city.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one word changed in the description: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Crime is a virus ravaging the city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Crime is a beast ravaging the city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Everything else in the report was </a:t>
            </a:r>
            <a:r>
              <a:rPr b="1" lang="en"/>
              <a:t>identical,</a:t>
            </a:r>
            <a:r>
              <a:rPr lang="en"/>
              <a:t> including crime statistics.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 were then asked: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How should the city reduce crime?</a:t>
            </a:r>
            <a:endParaRPr/>
          </a:p>
        </p:txBody>
      </p:sp>
      <p:sp>
        <p:nvSpPr>
          <p:cNvPr id="132" name="Google Shape;132;p23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228450" y="168375"/>
            <a:ext cx="6627300" cy="8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Metaphors Changed Policy Suggestions</a:t>
            </a:r>
            <a:endParaRPr/>
          </a:p>
        </p:txBody>
      </p:sp>
      <p:sp>
        <p:nvSpPr>
          <p:cNvPr id="138" name="Google Shape;138;p24"/>
          <p:cNvSpPr txBox="1"/>
          <p:nvPr>
            <p:ph idx="2" type="subTitle"/>
          </p:nvPr>
        </p:nvSpPr>
        <p:spPr>
          <a:xfrm>
            <a:off x="265463" y="3682600"/>
            <a:ext cx="25254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 suggested: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Investigate root causes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Improve education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Address poverty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Social reform</a:t>
            </a:r>
            <a:endParaRPr/>
          </a:p>
        </p:txBody>
      </p:sp>
      <p:sp>
        <p:nvSpPr>
          <p:cNvPr id="139" name="Google Shape;139;p24"/>
          <p:cNvSpPr txBox="1"/>
          <p:nvPr>
            <p:ph idx="4" type="title"/>
          </p:nvPr>
        </p:nvSpPr>
        <p:spPr>
          <a:xfrm>
            <a:off x="3321494" y="2356000"/>
            <a:ext cx="1990500" cy="7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40" name="Google Shape;140;p24"/>
          <p:cNvSpPr txBox="1"/>
          <p:nvPr>
            <p:ph idx="5" type="title"/>
          </p:nvPr>
        </p:nvSpPr>
        <p:spPr>
          <a:xfrm>
            <a:off x="265465" y="2356375"/>
            <a:ext cx="2201400" cy="7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41" name="Google Shape;141;p24"/>
          <p:cNvSpPr txBox="1"/>
          <p:nvPr>
            <p:ph idx="7" type="subTitle"/>
          </p:nvPr>
        </p:nvSpPr>
        <p:spPr>
          <a:xfrm>
            <a:off x="3312880" y="3118900"/>
            <a:ext cx="2525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Crime framed as </a:t>
            </a:r>
            <a:r>
              <a:rPr b="1" lang="en">
                <a:latin typeface="Raleway"/>
                <a:ea typeface="Raleway"/>
                <a:cs typeface="Raleway"/>
                <a:sym typeface="Raleway"/>
              </a:rPr>
              <a:t>beast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4"/>
          <p:cNvSpPr txBox="1"/>
          <p:nvPr>
            <p:ph idx="8" type="subTitle"/>
          </p:nvPr>
        </p:nvSpPr>
        <p:spPr>
          <a:xfrm>
            <a:off x="265463" y="3118900"/>
            <a:ext cx="2525400" cy="56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Crime framed as </a:t>
            </a:r>
            <a:r>
              <a:rPr b="1" lang="en">
                <a:latin typeface="Raleway"/>
                <a:ea typeface="Raleway"/>
                <a:cs typeface="Raleway"/>
                <a:sym typeface="Raleway"/>
              </a:rPr>
              <a:t>virus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3" name="Google Shape;143;p24" title="1008494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6275" y="1174800"/>
            <a:ext cx="1762202" cy="17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 title="764453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4525" y="1265538"/>
            <a:ext cx="1580698" cy="158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 title="5285548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32648" y="2489527"/>
            <a:ext cx="1990500" cy="139918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>
            <p:ph idx="1" type="subTitle"/>
          </p:nvPr>
        </p:nvSpPr>
        <p:spPr>
          <a:xfrm>
            <a:off x="3312875" y="3682600"/>
            <a:ext cx="2655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 suggested: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Increase police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Build prisons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Punish criminals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Stronger law enforcement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228600" y="766975"/>
            <a:ext cx="4640400" cy="144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Key Findings</a:t>
            </a:r>
            <a:endParaRPr/>
          </a:p>
        </p:txBody>
      </p:sp>
      <p:sp>
        <p:nvSpPr>
          <p:cNvPr id="152" name="Google Shape;152;p25"/>
          <p:cNvSpPr txBox="1"/>
          <p:nvPr>
            <p:ph idx="1" type="body"/>
          </p:nvPr>
        </p:nvSpPr>
        <p:spPr>
          <a:xfrm>
            <a:off x="228600" y="2439500"/>
            <a:ext cx="5199000" cy="24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/>
              <a:t>A single word was enough to influence reasoning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/>
              <a:t>The effect was not caused by simple word associations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/>
              <a:t>Metaphors also influenced what information people wanted to investigate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/>
              <a:t>Metaphors were most powerful when presented early</a:t>
            </a:r>
            <a:endParaRPr sz="14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/>
              <a:t>Most participants did not realize the metaphor influenced them</a:t>
            </a:r>
            <a:endParaRPr sz="1400"/>
          </a:p>
        </p:txBody>
      </p:sp>
      <p:pic>
        <p:nvPicPr>
          <p:cNvPr id="153" name="Google Shape;153;p25" title="2152013728 (1)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9038" r="27561" t="0"/>
          <a:stretch/>
        </p:blipFill>
        <p:spPr>
          <a:xfrm>
            <a:off x="5676675" y="642575"/>
            <a:ext cx="3360600" cy="4398900"/>
          </a:xfrm>
          <a:prstGeom prst="roundRect">
            <a:avLst>
              <a:gd fmla="val 16667" name="adj"/>
            </a:avLst>
          </a:prstGeom>
        </p:spPr>
      </p:pic>
      <p:sp>
        <p:nvSpPr>
          <p:cNvPr id="154" name="Google Shape;154;p25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C3B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228600" y="794675"/>
            <a:ext cx="8324700" cy="118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This Study Shows</a:t>
            </a:r>
            <a:endParaRPr/>
          </a:p>
        </p:txBody>
      </p:sp>
      <p:sp>
        <p:nvSpPr>
          <p:cNvPr id="160" name="Google Shape;160;p26"/>
          <p:cNvSpPr txBox="1"/>
          <p:nvPr>
            <p:ph idx="1" type="subTitle"/>
          </p:nvPr>
        </p:nvSpPr>
        <p:spPr>
          <a:xfrm>
            <a:off x="3103125" y="2571750"/>
            <a:ext cx="5450100" cy="21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study suggests language can influence reasoning by: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Creating mental frames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Activating different knowledge structures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Shaping how people interpret information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Guiding policy solutions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 a single metaphor can change how people understand complex social issues.</a:t>
            </a:r>
            <a:endParaRPr/>
          </a:p>
        </p:txBody>
      </p:sp>
      <p:sp>
        <p:nvSpPr>
          <p:cNvPr id="161" name="Google Shape;161;p26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228600" y="766975"/>
            <a:ext cx="4640400" cy="144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Possible Rival Hypotheses</a:t>
            </a:r>
            <a:endParaRPr/>
          </a:p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146275" y="2382275"/>
            <a:ext cx="5199000" cy="26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Framing effect</a:t>
            </a:r>
            <a:br>
              <a:rPr lang="en"/>
            </a:br>
            <a:r>
              <a:rPr lang="en"/>
              <a:t>The results may reflect general framing effects rather than linguistic relativity.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Cultural associations</a:t>
            </a:r>
            <a:br>
              <a:rPr lang="en"/>
            </a:br>
            <a:r>
              <a:rPr lang="en"/>
              <a:t>People already associated disease with treatment and animals with capture.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Demand characteristics</a:t>
            </a:r>
            <a:br>
              <a:rPr lang="en"/>
            </a:br>
            <a:r>
              <a:rPr lang="en"/>
              <a:t>Participants may have guessed what the experiment expected.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Artificial setting</a:t>
            </a:r>
            <a:br>
              <a:rPr lang="en"/>
            </a:br>
            <a:r>
              <a:rPr lang="en"/>
              <a:t>Real policy opinions involve ideology, experience, and media influence.</a:t>
            </a:r>
            <a:endParaRPr/>
          </a:p>
        </p:txBody>
      </p:sp>
      <p:sp>
        <p:nvSpPr>
          <p:cNvPr id="168" name="Google Shape;168;p27"/>
          <p:cNvSpPr txBox="1"/>
          <p:nvPr/>
        </p:nvSpPr>
        <p:spPr>
          <a:xfrm>
            <a:off x="228600" y="111450"/>
            <a:ext cx="3009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Zalando Sans SemiExpanded Medium"/>
                <a:ea typeface="Zalando Sans SemiExpanded Medium"/>
                <a:cs typeface="Zalando Sans SemiExpanded Medium"/>
                <a:sym typeface="Zalando Sans SemiExpanded Medium"/>
              </a:rPr>
              <a:t>CROSSCULTURAL PSYCHOLOGY</a:t>
            </a:r>
            <a:endParaRPr sz="900">
              <a:solidFill>
                <a:schemeClr val="dk1"/>
              </a:solidFill>
              <a:latin typeface="Zalando Sans SemiExpanded Medium"/>
              <a:ea typeface="Zalando Sans SemiExpanded Medium"/>
              <a:cs typeface="Zalando Sans SemiExpanded Medium"/>
              <a:sym typeface="Zalando Sans SemiExpanded Medium"/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2075" y="1239425"/>
            <a:ext cx="3351374" cy="335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228450" y="168375"/>
            <a:ext cx="6627300" cy="86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75" name="Google Shape;175;p28"/>
          <p:cNvSpPr txBox="1"/>
          <p:nvPr>
            <p:ph idx="1" type="subTitle"/>
          </p:nvPr>
        </p:nvSpPr>
        <p:spPr>
          <a:xfrm>
            <a:off x="3303625" y="3275900"/>
            <a:ext cx="2525400" cy="11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Language may guide how we interpret information and generate solutions.</a:t>
            </a:r>
            <a:endParaRPr sz="1600"/>
          </a:p>
        </p:txBody>
      </p:sp>
      <p:sp>
        <p:nvSpPr>
          <p:cNvPr id="176" name="Google Shape;176;p28"/>
          <p:cNvSpPr txBox="1"/>
          <p:nvPr>
            <p:ph idx="2" type="subTitle"/>
          </p:nvPr>
        </p:nvSpPr>
        <p:spPr>
          <a:xfrm>
            <a:off x="265475" y="3275900"/>
            <a:ext cx="2525400" cy="11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Metaphors can strongly influence how people reason about social problems.</a:t>
            </a:r>
            <a:endParaRPr sz="1600"/>
          </a:p>
        </p:txBody>
      </p:sp>
      <p:sp>
        <p:nvSpPr>
          <p:cNvPr id="177" name="Google Shape;177;p28"/>
          <p:cNvSpPr txBox="1"/>
          <p:nvPr>
            <p:ph idx="3" type="subTitle"/>
          </p:nvPr>
        </p:nvSpPr>
        <p:spPr>
          <a:xfrm>
            <a:off x="6341775" y="3275900"/>
            <a:ext cx="2525400" cy="15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However, alternative explanations like framing effects and cultural schemas should also be considered.</a:t>
            </a:r>
            <a:endParaRPr sz="1600"/>
          </a:p>
        </p:txBody>
      </p:sp>
      <p:sp>
        <p:nvSpPr>
          <p:cNvPr id="178" name="Google Shape;178;p28"/>
          <p:cNvSpPr txBox="1"/>
          <p:nvPr>
            <p:ph idx="4" type="title"/>
          </p:nvPr>
        </p:nvSpPr>
        <p:spPr>
          <a:xfrm>
            <a:off x="3321494" y="2356000"/>
            <a:ext cx="1990500" cy="7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79" name="Google Shape;179;p28"/>
          <p:cNvSpPr txBox="1"/>
          <p:nvPr>
            <p:ph idx="5" type="title"/>
          </p:nvPr>
        </p:nvSpPr>
        <p:spPr>
          <a:xfrm>
            <a:off x="265465" y="2356375"/>
            <a:ext cx="2201400" cy="7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80" name="Google Shape;180;p28"/>
          <p:cNvSpPr txBox="1"/>
          <p:nvPr>
            <p:ph idx="6" type="title"/>
          </p:nvPr>
        </p:nvSpPr>
        <p:spPr>
          <a:xfrm>
            <a:off x="6341780" y="2356000"/>
            <a:ext cx="1836600" cy="7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id="181" name="Google Shape;181;p28" title="528554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1498" y="1306552"/>
            <a:ext cx="1990500" cy="1399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 title="10084948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6275" y="1174800"/>
            <a:ext cx="1762202" cy="17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 title="76445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4525" y="1265538"/>
            <a:ext cx="1580698" cy="1580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assroom Rules by Slidesgo">
  <a:themeElements>
    <a:clrScheme name="Simple Light">
      <a:dk1>
        <a:srgbClr val="F9F4F1"/>
      </a:dk1>
      <a:lt1>
        <a:srgbClr val="24201F"/>
      </a:lt1>
      <a:dk2>
        <a:srgbClr val="73A6F0"/>
      </a:dk2>
      <a:lt2>
        <a:srgbClr val="A0DF6D"/>
      </a:lt2>
      <a:accent1>
        <a:srgbClr val="FE7D39"/>
      </a:accent1>
      <a:accent2>
        <a:srgbClr val="73A6F0"/>
      </a:accent2>
      <a:accent3>
        <a:srgbClr val="F9F4F1"/>
      </a:accent3>
      <a:accent4>
        <a:srgbClr val="FFFFFF"/>
      </a:accent4>
      <a:accent5>
        <a:srgbClr val="FFFFFF"/>
      </a:accent5>
      <a:accent6>
        <a:srgbClr val="FFFFFF"/>
      </a:accent6>
      <a:hlink>
        <a:srgbClr val="2420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