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Raleway"/>
      <p:regular r:id="rId14"/>
      <p:bold r:id="rId15"/>
      <p:italic r:id="rId16"/>
      <p:boldItalic r:id="rId17"/>
    </p:embeddedFont>
    <p:embeddedFont>
      <p:font typeface="Aboreto"/>
      <p:regular r:id="rId18"/>
    </p:embeddedFont>
    <p:embeddedFont>
      <p:font typeface="Barlow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-bold.fntdata"/><Relationship Id="rId11" Type="http://schemas.openxmlformats.org/officeDocument/2006/relationships/slide" Target="slides/slide7.xml"/><Relationship Id="rId22" Type="http://schemas.openxmlformats.org/officeDocument/2006/relationships/font" Target="fonts/Barlow-boldItalic.fntdata"/><Relationship Id="rId10" Type="http://schemas.openxmlformats.org/officeDocument/2006/relationships/slide" Target="slides/slide6.xml"/><Relationship Id="rId21" Type="http://schemas.openxmlformats.org/officeDocument/2006/relationships/font" Target="fonts/Barlow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aleway-bold.fntdata"/><Relationship Id="rId14" Type="http://schemas.openxmlformats.org/officeDocument/2006/relationships/font" Target="fonts/Raleway-regular.fntdata"/><Relationship Id="rId17" Type="http://schemas.openxmlformats.org/officeDocument/2006/relationships/font" Target="fonts/Raleway-boldItalic.fntdata"/><Relationship Id="rId16" Type="http://schemas.openxmlformats.org/officeDocument/2006/relationships/font" Target="fonts/Raleway-italic.fntdata"/><Relationship Id="rId5" Type="http://schemas.openxmlformats.org/officeDocument/2006/relationships/slide" Target="slides/slide1.xml"/><Relationship Id="rId19" Type="http://schemas.openxmlformats.org/officeDocument/2006/relationships/font" Target="fonts/Barlow-regular.fntdata"/><Relationship Id="rId6" Type="http://schemas.openxmlformats.org/officeDocument/2006/relationships/slide" Target="slides/slide2.xml"/><Relationship Id="rId18" Type="http://schemas.openxmlformats.org/officeDocument/2006/relationships/font" Target="fonts/Aboreto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910c9cffe2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910c9cffe2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9fcc9767a0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9fcc9767a0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ce682354b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ce682354b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54dda1946d_6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54dda1946d_6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ce682354b3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ce682354b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ce682354b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ce682354b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d431007ba2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d431007ba2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35e18421cc_1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135e18421cc_1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hyperlink" Target="https://bit.ly/3A1uf1Q" TargetMode="External"/><Relationship Id="rId5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b="3220" l="2465" r="2006" t="2636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1053000" y="1450711"/>
            <a:ext cx="7038000" cy="172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72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089050" y="3783425"/>
            <a:ext cx="2021400" cy="6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7580850" y="-974699"/>
            <a:ext cx="2007200" cy="1916649"/>
            <a:chOff x="7580850" y="-974699"/>
            <a:chExt cx="2007200" cy="1916649"/>
          </a:xfrm>
        </p:grpSpPr>
        <p:pic>
          <p:nvPicPr>
            <p:cNvPr id="13" name="Google Shape;13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7580850" y="-974699"/>
              <a:ext cx="1563149" cy="15631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2"/>
            <p:cNvSpPr/>
            <p:nvPr/>
          </p:nvSpPr>
          <p:spPr>
            <a:xfrm>
              <a:off x="8271729" y="137050"/>
              <a:ext cx="804900" cy="804900"/>
            </a:xfrm>
            <a:prstGeom prst="ellipse">
              <a:avLst/>
            </a:prstGeom>
            <a:solidFill>
              <a:srgbClr val="FDFEFF">
                <a:alpha val="18870"/>
              </a:srgbClr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15" name="Google Shape;15;p2"/>
            <p:cNvCxnSpPr/>
            <p:nvPr/>
          </p:nvCxnSpPr>
          <p:spPr>
            <a:xfrm flipH="1" rot="10800000">
              <a:off x="8161850" y="137050"/>
              <a:ext cx="1426200" cy="6738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2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 rotWithShape="1">
          <a:blip r:embed="rId2">
            <a:alphaModFix/>
          </a:blip>
          <a:srcRect b="3583" l="2901" r="2910" t="3592"/>
          <a:stretch/>
        </p:blipFill>
        <p:spPr>
          <a:xfrm rot="10800000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>
            <p:ph type="title"/>
          </p:nvPr>
        </p:nvSpPr>
        <p:spPr>
          <a:xfrm>
            <a:off x="5323200" y="1912975"/>
            <a:ext cx="2779800" cy="9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5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hasCustomPrompt="1" idx="2" type="title"/>
          </p:nvPr>
        </p:nvSpPr>
        <p:spPr>
          <a:xfrm>
            <a:off x="4492325" y="787925"/>
            <a:ext cx="1315800" cy="10323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/>
          <p:nvPr>
            <p:ph idx="3" type="pic"/>
          </p:nvPr>
        </p:nvSpPr>
        <p:spPr>
          <a:xfrm>
            <a:off x="459100" y="1497550"/>
            <a:ext cx="3370800" cy="33708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21" name="Google Shape;21;p3"/>
          <p:cNvGrpSpPr/>
          <p:nvPr/>
        </p:nvGrpSpPr>
        <p:grpSpPr>
          <a:xfrm>
            <a:off x="7677200" y="3745859"/>
            <a:ext cx="1424691" cy="1981465"/>
            <a:chOff x="7677200" y="3745859"/>
            <a:chExt cx="1424691" cy="1981465"/>
          </a:xfrm>
        </p:grpSpPr>
        <p:pic>
          <p:nvPicPr>
            <p:cNvPr id="22" name="Google Shape;22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677200" y="4316600"/>
              <a:ext cx="1410724" cy="141072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" name="Google Shape;23;p3"/>
            <p:cNvGrpSpPr/>
            <p:nvPr/>
          </p:nvGrpSpPr>
          <p:grpSpPr>
            <a:xfrm>
              <a:off x="8211791" y="3745859"/>
              <a:ext cx="890100" cy="1552500"/>
              <a:chOff x="0" y="2447959"/>
              <a:chExt cx="890100" cy="1552500"/>
            </a:xfrm>
          </p:grpSpPr>
          <p:sp>
            <p:nvSpPr>
              <p:cNvPr id="24" name="Google Shape;24;p3"/>
              <p:cNvSpPr/>
              <p:nvPr/>
            </p:nvSpPr>
            <p:spPr>
              <a:xfrm>
                <a:off x="195325" y="2861075"/>
                <a:ext cx="571800" cy="571800"/>
              </a:xfrm>
              <a:prstGeom prst="ellipse">
                <a:avLst/>
              </a:prstGeom>
              <a:solidFill>
                <a:srgbClr val="FDFEFF">
                  <a:alpha val="18870"/>
                </a:srgbClr>
              </a:solidFill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cxnSp>
            <p:nvCxnSpPr>
              <p:cNvPr id="25" name="Google Shape;25;p3"/>
              <p:cNvCxnSpPr/>
              <p:nvPr/>
            </p:nvCxnSpPr>
            <p:spPr>
              <a:xfrm flipH="1" rot="10800000">
                <a:off x="0" y="2447959"/>
                <a:ext cx="890100" cy="1552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4"/>
          <p:cNvPicPr preferRelativeResize="0"/>
          <p:nvPr/>
        </p:nvPicPr>
        <p:blipFill rotWithShape="1">
          <a:blip r:embed="rId2">
            <a:alphaModFix/>
          </a:blip>
          <a:srcRect b="4631" l="942" r="3929" t="1631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0000" y="1104954"/>
            <a:ext cx="7704000" cy="3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30" name="Google Shape;30;p4"/>
          <p:cNvGrpSpPr/>
          <p:nvPr/>
        </p:nvGrpSpPr>
        <p:grpSpPr>
          <a:xfrm>
            <a:off x="8089800" y="3884700"/>
            <a:ext cx="1297075" cy="1455850"/>
            <a:chOff x="8089800" y="3884700"/>
            <a:chExt cx="1297075" cy="1455850"/>
          </a:xfrm>
        </p:grpSpPr>
        <p:pic>
          <p:nvPicPr>
            <p:cNvPr id="31" name="Google Shape;31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089800" y="4050750"/>
              <a:ext cx="1289800" cy="12898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2" name="Google Shape;32;p4"/>
            <p:cNvCxnSpPr/>
            <p:nvPr/>
          </p:nvCxnSpPr>
          <p:spPr>
            <a:xfrm rot="10800000">
              <a:off x="8640175" y="3884700"/>
              <a:ext cx="746700" cy="12339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23516" l="16158" r="8445" t="2184"/>
          <a:stretch/>
        </p:blipFill>
        <p:spPr>
          <a:xfrm rot="10800000">
            <a:off x="25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subTitle"/>
          </p:nvPr>
        </p:nvSpPr>
        <p:spPr>
          <a:xfrm>
            <a:off x="5363150" y="2435775"/>
            <a:ext cx="2695800" cy="16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2" type="subTitle"/>
          </p:nvPr>
        </p:nvSpPr>
        <p:spPr>
          <a:xfrm>
            <a:off x="1431000" y="2435775"/>
            <a:ext cx="2695800" cy="16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3" type="subTitle"/>
          </p:nvPr>
        </p:nvSpPr>
        <p:spPr>
          <a:xfrm>
            <a:off x="720000" y="1711450"/>
            <a:ext cx="1761900" cy="48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4" type="subTitle"/>
          </p:nvPr>
        </p:nvSpPr>
        <p:spPr>
          <a:xfrm>
            <a:off x="4652150" y="1711450"/>
            <a:ext cx="1761900" cy="48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40" name="Google Shape;40;p5"/>
          <p:cNvGrpSpPr/>
          <p:nvPr/>
        </p:nvGrpSpPr>
        <p:grpSpPr>
          <a:xfrm>
            <a:off x="-237957" y="-2"/>
            <a:ext cx="10131686" cy="5227314"/>
            <a:chOff x="-237957" y="-2"/>
            <a:chExt cx="10131686" cy="5227314"/>
          </a:xfrm>
        </p:grpSpPr>
        <p:grpSp>
          <p:nvGrpSpPr>
            <p:cNvPr id="41" name="Google Shape;41;p5"/>
            <p:cNvGrpSpPr/>
            <p:nvPr/>
          </p:nvGrpSpPr>
          <p:grpSpPr>
            <a:xfrm>
              <a:off x="8116466" y="-2"/>
              <a:ext cx="1777263" cy="1777256"/>
              <a:chOff x="-175409" y="3967473"/>
              <a:chExt cx="1777263" cy="1777256"/>
            </a:xfrm>
          </p:grpSpPr>
          <p:pic>
            <p:nvPicPr>
              <p:cNvPr id="42" name="Google Shape;42;p5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rot="-3545504">
                <a:off x="65375" y="4208250"/>
                <a:ext cx="1295701" cy="12957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3" name="Google Shape;43;p5"/>
              <p:cNvSpPr/>
              <p:nvPr/>
            </p:nvSpPr>
            <p:spPr>
              <a:xfrm>
                <a:off x="-175409" y="4013725"/>
                <a:ext cx="794100" cy="794100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</p:grpSp>
        <p:grpSp>
          <p:nvGrpSpPr>
            <p:cNvPr id="44" name="Google Shape;44;p5"/>
            <p:cNvGrpSpPr/>
            <p:nvPr/>
          </p:nvGrpSpPr>
          <p:grpSpPr>
            <a:xfrm>
              <a:off x="-237957" y="4064186"/>
              <a:ext cx="1199452" cy="1163126"/>
              <a:chOff x="-147625" y="3925650"/>
              <a:chExt cx="1109166" cy="1075574"/>
            </a:xfrm>
          </p:grpSpPr>
          <p:grpSp>
            <p:nvGrpSpPr>
              <p:cNvPr id="45" name="Google Shape;45;p5"/>
              <p:cNvGrpSpPr/>
              <p:nvPr/>
            </p:nvGrpSpPr>
            <p:grpSpPr>
              <a:xfrm>
                <a:off x="83029" y="4122711"/>
                <a:ext cx="878513" cy="878513"/>
                <a:chOff x="53900" y="2861075"/>
                <a:chExt cx="794100" cy="794100"/>
              </a:xfrm>
            </p:grpSpPr>
            <p:sp>
              <p:nvSpPr>
                <p:cNvPr id="46" name="Google Shape;46;p5"/>
                <p:cNvSpPr/>
                <p:nvPr/>
              </p:nvSpPr>
              <p:spPr>
                <a:xfrm>
                  <a:off x="53900" y="2861075"/>
                  <a:ext cx="794100" cy="7941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  <p:sp>
              <p:nvSpPr>
                <p:cNvPr id="47" name="Google Shape;47;p5"/>
                <p:cNvSpPr/>
                <p:nvPr/>
              </p:nvSpPr>
              <p:spPr>
                <a:xfrm>
                  <a:off x="165055" y="2861075"/>
                  <a:ext cx="571800" cy="571800"/>
                </a:xfrm>
                <a:prstGeom prst="ellipse">
                  <a:avLst/>
                </a:prstGeom>
                <a:solidFill>
                  <a:srgbClr val="FDFEFF">
                    <a:alpha val="18870"/>
                  </a:srgbClr>
                </a:solidFill>
                <a:ln cap="flat" cmpd="sng" w="9525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</p:grpSp>
          <p:cxnSp>
            <p:nvCxnSpPr>
              <p:cNvPr id="48" name="Google Shape;48;p5"/>
              <p:cNvCxnSpPr/>
              <p:nvPr/>
            </p:nvCxnSpPr>
            <p:spPr>
              <a:xfrm flipH="1" rot="10800000">
                <a:off x="-147625" y="3925650"/>
                <a:ext cx="645900" cy="703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6"/>
          <p:cNvPicPr preferRelativeResize="0"/>
          <p:nvPr/>
        </p:nvPicPr>
        <p:blipFill rotWithShape="1">
          <a:blip r:embed="rId2">
            <a:alphaModFix/>
          </a:blip>
          <a:srcRect b="23516" l="16158" r="8445" t="2184"/>
          <a:stretch/>
        </p:blipFill>
        <p:spPr>
          <a:xfrm flipH="1">
            <a:off x="25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2" name="Google Shape;52;p6"/>
          <p:cNvGrpSpPr/>
          <p:nvPr/>
        </p:nvGrpSpPr>
        <p:grpSpPr>
          <a:xfrm>
            <a:off x="-344048" y="3548275"/>
            <a:ext cx="1263973" cy="2959200"/>
            <a:chOff x="961077" y="1960775"/>
            <a:chExt cx="1263973" cy="2959200"/>
          </a:xfrm>
        </p:grpSpPr>
        <p:pic>
          <p:nvPicPr>
            <p:cNvPr id="53" name="Google Shape;53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61077" y="2546199"/>
              <a:ext cx="1225875" cy="12258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4" name="Google Shape;54;p6"/>
            <p:cNvCxnSpPr/>
            <p:nvPr/>
          </p:nvCxnSpPr>
          <p:spPr>
            <a:xfrm rot="10800000">
              <a:off x="1196350" y="1960775"/>
              <a:ext cx="1028700" cy="29592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7"/>
          <p:cNvPicPr preferRelativeResize="0"/>
          <p:nvPr/>
        </p:nvPicPr>
        <p:blipFill rotWithShape="1">
          <a:blip r:embed="rId2">
            <a:alphaModFix/>
          </a:blip>
          <a:srcRect b="11190" l="8070" r="5893" t="4035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7"/>
          <p:cNvSpPr txBox="1"/>
          <p:nvPr>
            <p:ph idx="1" type="subTitle"/>
          </p:nvPr>
        </p:nvSpPr>
        <p:spPr>
          <a:xfrm>
            <a:off x="720000" y="1711100"/>
            <a:ext cx="3583500" cy="28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58" name="Google Shape;58;p7"/>
          <p:cNvSpPr/>
          <p:nvPr>
            <p:ph idx="2" type="pic"/>
          </p:nvPr>
        </p:nvSpPr>
        <p:spPr>
          <a:xfrm>
            <a:off x="5044850" y="1017725"/>
            <a:ext cx="3840600" cy="38406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7"/>
          <p:cNvSpPr txBox="1"/>
          <p:nvPr>
            <p:ph type="title"/>
          </p:nvPr>
        </p:nvSpPr>
        <p:spPr>
          <a:xfrm>
            <a:off x="720000" y="445025"/>
            <a:ext cx="3261000" cy="109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8"/>
          <p:cNvPicPr preferRelativeResize="0"/>
          <p:nvPr/>
        </p:nvPicPr>
        <p:blipFill rotWithShape="1">
          <a:blip r:embed="rId2">
            <a:alphaModFix/>
          </a:blip>
          <a:srcRect b="3220" l="2465" r="2006" t="2636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8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10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/>
        </p:txBody>
      </p:sp>
      <p:pic>
        <p:nvPicPr>
          <p:cNvPr id="63" name="Google Shape;6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826052" y="3008826"/>
            <a:ext cx="2244899" cy="2244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8"/>
          <p:cNvGrpSpPr/>
          <p:nvPr/>
        </p:nvGrpSpPr>
        <p:grpSpPr>
          <a:xfrm>
            <a:off x="-137900" y="307075"/>
            <a:ext cx="1426200" cy="804900"/>
            <a:chOff x="-137900" y="307075"/>
            <a:chExt cx="1426200" cy="804900"/>
          </a:xfrm>
        </p:grpSpPr>
        <p:sp>
          <p:nvSpPr>
            <p:cNvPr id="65" name="Google Shape;65;p8"/>
            <p:cNvSpPr/>
            <p:nvPr/>
          </p:nvSpPr>
          <p:spPr>
            <a:xfrm>
              <a:off x="-28021" y="307075"/>
              <a:ext cx="804900" cy="804900"/>
            </a:xfrm>
            <a:prstGeom prst="ellipse">
              <a:avLst/>
            </a:prstGeom>
            <a:solidFill>
              <a:srgbClr val="FDFEFF">
                <a:alpha val="18870"/>
              </a:srgbClr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66" name="Google Shape;66;p8"/>
            <p:cNvCxnSpPr/>
            <p:nvPr/>
          </p:nvCxnSpPr>
          <p:spPr>
            <a:xfrm flipH="1" rot="10800000">
              <a:off x="-137900" y="307075"/>
              <a:ext cx="1426200" cy="6738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9"/>
          <p:cNvPicPr preferRelativeResize="0"/>
          <p:nvPr/>
        </p:nvPicPr>
        <p:blipFill rotWithShape="1">
          <a:blip r:embed="rId2">
            <a:alphaModFix/>
          </a:blip>
          <a:srcRect b="2831" l="2901" r="2910" t="4344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9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15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0" name="Google Shape;70;p9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grpSp>
        <p:nvGrpSpPr>
          <p:cNvPr id="71" name="Google Shape;71;p9"/>
          <p:cNvGrpSpPr/>
          <p:nvPr/>
        </p:nvGrpSpPr>
        <p:grpSpPr>
          <a:xfrm>
            <a:off x="-116075" y="3226851"/>
            <a:ext cx="2007200" cy="1916649"/>
            <a:chOff x="7580850" y="-974699"/>
            <a:chExt cx="2007200" cy="1916649"/>
          </a:xfrm>
        </p:grpSpPr>
        <p:pic>
          <p:nvPicPr>
            <p:cNvPr id="72" name="Google Shape;72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7580850" y="-974699"/>
              <a:ext cx="1563149" cy="15631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9"/>
            <p:cNvSpPr/>
            <p:nvPr/>
          </p:nvSpPr>
          <p:spPr>
            <a:xfrm>
              <a:off x="8271729" y="137050"/>
              <a:ext cx="804900" cy="804900"/>
            </a:xfrm>
            <a:prstGeom prst="ellipse">
              <a:avLst/>
            </a:prstGeom>
            <a:solidFill>
              <a:srgbClr val="FDFEFF">
                <a:alpha val="18870"/>
              </a:srgbClr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74" name="Google Shape;74;p9"/>
            <p:cNvCxnSpPr/>
            <p:nvPr/>
          </p:nvCxnSpPr>
          <p:spPr>
            <a:xfrm flipH="1" rot="10800000">
              <a:off x="8161850" y="137050"/>
              <a:ext cx="1426200" cy="6738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idx="2" type="pic"/>
          </p:nvPr>
        </p:nvSpPr>
        <p:spPr>
          <a:xfrm>
            <a:off x="0" y="-14875"/>
            <a:ext cx="9144000" cy="51585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0"/>
          <p:cNvSpPr txBox="1"/>
          <p:nvPr>
            <p:ph type="title"/>
          </p:nvPr>
        </p:nvSpPr>
        <p:spPr>
          <a:xfrm>
            <a:off x="1105325" y="3865700"/>
            <a:ext cx="4559400" cy="7266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2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1"/>
          <p:cNvPicPr preferRelativeResize="0"/>
          <p:nvPr/>
        </p:nvPicPr>
        <p:blipFill rotWithShape="1">
          <a:blip r:embed="rId2">
            <a:alphaModFix/>
          </a:blip>
          <a:srcRect b="3220" l="2465" r="2006" t="2636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1"/>
          <p:cNvSpPr txBox="1"/>
          <p:nvPr>
            <p:ph hasCustomPrompt="1" type="title"/>
          </p:nvPr>
        </p:nvSpPr>
        <p:spPr>
          <a:xfrm>
            <a:off x="2475900" y="1369675"/>
            <a:ext cx="4192200" cy="162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96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/>
          <p:nvPr>
            <p:ph idx="1" type="subTitle"/>
          </p:nvPr>
        </p:nvSpPr>
        <p:spPr>
          <a:xfrm>
            <a:off x="5742950" y="3434075"/>
            <a:ext cx="1812300" cy="9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grpSp>
        <p:nvGrpSpPr>
          <p:cNvPr id="82" name="Google Shape;82;p11"/>
          <p:cNvGrpSpPr/>
          <p:nvPr/>
        </p:nvGrpSpPr>
        <p:grpSpPr>
          <a:xfrm rot="-1261221">
            <a:off x="8012105" y="-105620"/>
            <a:ext cx="1086690" cy="2224761"/>
            <a:chOff x="132278" y="1922694"/>
            <a:chExt cx="1225385" cy="2508710"/>
          </a:xfrm>
        </p:grpSpPr>
        <p:pic>
          <p:nvPicPr>
            <p:cNvPr id="83" name="Google Shape;83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15487" y="3389227"/>
              <a:ext cx="1042176" cy="104217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4" name="Google Shape;84;p11"/>
            <p:cNvGrpSpPr/>
            <p:nvPr/>
          </p:nvGrpSpPr>
          <p:grpSpPr>
            <a:xfrm>
              <a:off x="132278" y="1922694"/>
              <a:ext cx="1161900" cy="2101500"/>
              <a:chOff x="3" y="614594"/>
              <a:chExt cx="1161900" cy="2101500"/>
            </a:xfrm>
          </p:grpSpPr>
          <p:sp>
            <p:nvSpPr>
              <p:cNvPr id="85" name="Google Shape;85;p11"/>
              <p:cNvSpPr/>
              <p:nvPr/>
            </p:nvSpPr>
            <p:spPr>
              <a:xfrm>
                <a:off x="3" y="1283925"/>
                <a:ext cx="1161900" cy="1161900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86" name="Google Shape;86;p11"/>
              <p:cNvSpPr/>
              <p:nvPr/>
            </p:nvSpPr>
            <p:spPr>
              <a:xfrm>
                <a:off x="148000" y="823950"/>
                <a:ext cx="674100" cy="674100"/>
              </a:xfrm>
              <a:prstGeom prst="ellipse">
                <a:avLst/>
              </a:prstGeom>
              <a:solidFill>
                <a:srgbClr val="FDFEFF">
                  <a:alpha val="18870"/>
                </a:srgbClr>
              </a:solidFill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cxnSp>
            <p:nvCxnSpPr>
              <p:cNvPr id="87" name="Google Shape;87;p11"/>
              <p:cNvCxnSpPr/>
              <p:nvPr/>
            </p:nvCxnSpPr>
            <p:spPr>
              <a:xfrm rot="10800000">
                <a:off x="383463" y="614594"/>
                <a:ext cx="321900" cy="2101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3"/>
          <p:cNvPicPr preferRelativeResize="0"/>
          <p:nvPr/>
        </p:nvPicPr>
        <p:blipFill rotWithShape="1">
          <a:blip r:embed="rId2">
            <a:alphaModFix/>
          </a:blip>
          <a:srcRect b="9138" l="4947" r="7487" t="4573"/>
          <a:stretch/>
        </p:blipFill>
        <p:spPr>
          <a:xfrm flipH="1" rot="10800000">
            <a:off x="25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hasCustomPrompt="1" idx="2" type="title"/>
          </p:nvPr>
        </p:nvSpPr>
        <p:spPr>
          <a:xfrm>
            <a:off x="720000" y="1571713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hasCustomPrompt="1" idx="3" type="title"/>
          </p:nvPr>
        </p:nvSpPr>
        <p:spPr>
          <a:xfrm>
            <a:off x="720000" y="3046941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hasCustomPrompt="1" idx="4" type="title"/>
          </p:nvPr>
        </p:nvSpPr>
        <p:spPr>
          <a:xfrm>
            <a:off x="3350163" y="1571721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/>
          <p:nvPr>
            <p:ph hasCustomPrompt="1" idx="5" type="title"/>
          </p:nvPr>
        </p:nvSpPr>
        <p:spPr>
          <a:xfrm>
            <a:off x="3350163" y="3046941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/>
          <p:nvPr>
            <p:ph hasCustomPrompt="1" idx="6" type="title"/>
          </p:nvPr>
        </p:nvSpPr>
        <p:spPr>
          <a:xfrm>
            <a:off x="5976950" y="1571721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9pPr>
          </a:lstStyle>
          <a:p>
            <a:r>
              <a:t>xx%</a:t>
            </a:r>
          </a:p>
        </p:txBody>
      </p:sp>
      <p:sp>
        <p:nvSpPr>
          <p:cNvPr id="97" name="Google Shape;97;p13"/>
          <p:cNvSpPr txBox="1"/>
          <p:nvPr>
            <p:ph hasCustomPrompt="1" idx="7" type="title"/>
          </p:nvPr>
        </p:nvSpPr>
        <p:spPr>
          <a:xfrm>
            <a:off x="5976950" y="3046941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/>
          <p:nvPr>
            <p:ph idx="1" type="subTitle"/>
          </p:nvPr>
        </p:nvSpPr>
        <p:spPr>
          <a:xfrm>
            <a:off x="991325" y="2122825"/>
            <a:ext cx="2182500" cy="7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9" name="Google Shape;99;p13"/>
          <p:cNvSpPr txBox="1"/>
          <p:nvPr>
            <p:ph idx="8" type="subTitle"/>
          </p:nvPr>
        </p:nvSpPr>
        <p:spPr>
          <a:xfrm>
            <a:off x="3621500" y="2122825"/>
            <a:ext cx="2182500" cy="7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idx="9" type="subTitle"/>
          </p:nvPr>
        </p:nvSpPr>
        <p:spPr>
          <a:xfrm>
            <a:off x="6248275" y="2122825"/>
            <a:ext cx="2182500" cy="7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1" name="Google Shape;101;p13"/>
          <p:cNvSpPr txBox="1"/>
          <p:nvPr>
            <p:ph idx="13" type="subTitle"/>
          </p:nvPr>
        </p:nvSpPr>
        <p:spPr>
          <a:xfrm>
            <a:off x="991325" y="3598100"/>
            <a:ext cx="2182500" cy="7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2" name="Google Shape;102;p13"/>
          <p:cNvSpPr txBox="1"/>
          <p:nvPr>
            <p:ph idx="14" type="subTitle"/>
          </p:nvPr>
        </p:nvSpPr>
        <p:spPr>
          <a:xfrm>
            <a:off x="3621500" y="3598100"/>
            <a:ext cx="2182500" cy="7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3" name="Google Shape;103;p13"/>
          <p:cNvSpPr txBox="1"/>
          <p:nvPr>
            <p:ph idx="15" type="subTitle"/>
          </p:nvPr>
        </p:nvSpPr>
        <p:spPr>
          <a:xfrm>
            <a:off x="6248275" y="3598100"/>
            <a:ext cx="2176200" cy="7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04" name="Google Shape;104;p13"/>
          <p:cNvGrpSpPr/>
          <p:nvPr/>
        </p:nvGrpSpPr>
        <p:grpSpPr>
          <a:xfrm>
            <a:off x="8193999" y="-6"/>
            <a:ext cx="1788020" cy="2821503"/>
            <a:chOff x="8193999" y="-6"/>
            <a:chExt cx="1788020" cy="2821503"/>
          </a:xfrm>
        </p:grpSpPr>
        <p:pic>
          <p:nvPicPr>
            <p:cNvPr id="105" name="Google Shape;105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4619114">
              <a:off x="8400350" y="1239827"/>
              <a:ext cx="1438199" cy="14381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6" name="Google Shape;106;p13"/>
            <p:cNvGrpSpPr/>
            <p:nvPr/>
          </p:nvGrpSpPr>
          <p:grpSpPr>
            <a:xfrm>
              <a:off x="8193999" y="-6"/>
              <a:ext cx="1208112" cy="2342845"/>
              <a:chOff x="2575" y="2407925"/>
              <a:chExt cx="845425" cy="1639500"/>
            </a:xfrm>
          </p:grpSpPr>
          <p:sp>
            <p:nvSpPr>
              <p:cNvPr id="107" name="Google Shape;107;p13"/>
              <p:cNvSpPr/>
              <p:nvPr/>
            </p:nvSpPr>
            <p:spPr>
              <a:xfrm>
                <a:off x="53900" y="2861075"/>
                <a:ext cx="794100" cy="794100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08" name="Google Shape;108;p13"/>
              <p:cNvSpPr/>
              <p:nvPr/>
            </p:nvSpPr>
            <p:spPr>
              <a:xfrm>
                <a:off x="2575" y="2636475"/>
                <a:ext cx="571800" cy="571800"/>
              </a:xfrm>
              <a:prstGeom prst="ellipse">
                <a:avLst/>
              </a:prstGeom>
              <a:solidFill>
                <a:srgbClr val="FDFEFF">
                  <a:alpha val="18870"/>
                </a:srgbClr>
              </a:solidFill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cxnSp>
            <p:nvCxnSpPr>
              <p:cNvPr id="109" name="Google Shape;109;p13"/>
              <p:cNvCxnSpPr/>
              <p:nvPr/>
            </p:nvCxnSpPr>
            <p:spPr>
              <a:xfrm rot="10800000">
                <a:off x="2584" y="2407925"/>
                <a:ext cx="842400" cy="1639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2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4"/>
          <p:cNvPicPr preferRelativeResize="0"/>
          <p:nvPr/>
        </p:nvPicPr>
        <p:blipFill rotWithShape="1">
          <a:blip r:embed="rId2">
            <a:alphaModFix/>
          </a:blip>
          <a:srcRect b="5543" l="16158" r="8445" t="20158"/>
          <a:stretch/>
        </p:blipFill>
        <p:spPr>
          <a:xfrm>
            <a:off x="25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3" name="Google Shape;11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423998" y="-733166"/>
            <a:ext cx="1522279" cy="15222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p14"/>
          <p:cNvGrpSpPr/>
          <p:nvPr/>
        </p:nvGrpSpPr>
        <p:grpSpPr>
          <a:xfrm>
            <a:off x="-394725" y="4325625"/>
            <a:ext cx="1807075" cy="1083275"/>
            <a:chOff x="-394725" y="4325625"/>
            <a:chExt cx="1807075" cy="1083275"/>
          </a:xfrm>
        </p:grpSpPr>
        <p:pic>
          <p:nvPicPr>
            <p:cNvPr id="115" name="Google Shape;115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-394725" y="4338588"/>
              <a:ext cx="969525" cy="9695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4"/>
            <p:cNvSpPr/>
            <p:nvPr/>
          </p:nvSpPr>
          <p:spPr>
            <a:xfrm>
              <a:off x="310779" y="4604000"/>
              <a:ext cx="804900" cy="804900"/>
            </a:xfrm>
            <a:prstGeom prst="ellipse">
              <a:avLst/>
            </a:prstGeom>
            <a:solidFill>
              <a:srgbClr val="FDFEFF">
                <a:alpha val="18870"/>
              </a:srgbClr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117" name="Google Shape;117;p14"/>
            <p:cNvCxnSpPr/>
            <p:nvPr/>
          </p:nvCxnSpPr>
          <p:spPr>
            <a:xfrm>
              <a:off x="472450" y="4325625"/>
              <a:ext cx="939900" cy="6858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5"/>
          <p:cNvPicPr preferRelativeResize="0"/>
          <p:nvPr/>
        </p:nvPicPr>
        <p:blipFill rotWithShape="1">
          <a:blip r:embed="rId2">
            <a:alphaModFix/>
          </a:blip>
          <a:srcRect b="11190" l="8070" r="5893" t="4035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/>
          <p:nvPr>
            <p:ph type="title"/>
          </p:nvPr>
        </p:nvSpPr>
        <p:spPr>
          <a:xfrm>
            <a:off x="1789975" y="537275"/>
            <a:ext cx="2509500" cy="48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1" name="Google Shape;121;p15"/>
          <p:cNvGrpSpPr/>
          <p:nvPr/>
        </p:nvGrpSpPr>
        <p:grpSpPr>
          <a:xfrm>
            <a:off x="8284937" y="3569414"/>
            <a:ext cx="1475058" cy="1983688"/>
            <a:chOff x="8038017" y="2160203"/>
            <a:chExt cx="1411674" cy="1898447"/>
          </a:xfrm>
        </p:grpSpPr>
        <p:pic>
          <p:nvPicPr>
            <p:cNvPr id="122" name="Google Shape;122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9000028">
              <a:off x="8227148" y="2349325"/>
              <a:ext cx="1033412" cy="10334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5"/>
            <p:cNvSpPr/>
            <p:nvPr/>
          </p:nvSpPr>
          <p:spPr>
            <a:xfrm>
              <a:off x="8150966" y="3029900"/>
              <a:ext cx="794100" cy="794100"/>
            </a:xfrm>
            <a:prstGeom prst="ellipse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124" name="Google Shape;124;p15"/>
            <p:cNvCxnSpPr/>
            <p:nvPr/>
          </p:nvCxnSpPr>
          <p:spPr>
            <a:xfrm flipH="1" rot="10800000">
              <a:off x="8346400" y="2250550"/>
              <a:ext cx="606300" cy="18081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 b="3659" l="7128" r="5306" t="10053"/>
          <a:stretch/>
        </p:blipFill>
        <p:spPr>
          <a:xfrm rot="10800000">
            <a:off x="25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>
            <p:ph type="title"/>
          </p:nvPr>
        </p:nvSpPr>
        <p:spPr>
          <a:xfrm>
            <a:off x="713225" y="2255025"/>
            <a:ext cx="1791600" cy="107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" name="Google Shape;128;p16"/>
          <p:cNvSpPr txBox="1"/>
          <p:nvPr>
            <p:ph idx="1" type="subTitle"/>
          </p:nvPr>
        </p:nvSpPr>
        <p:spPr>
          <a:xfrm>
            <a:off x="1097900" y="3530600"/>
            <a:ext cx="3275100" cy="10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29" name="Google Shape;129;p16"/>
          <p:cNvSpPr/>
          <p:nvPr>
            <p:ph idx="2" type="pic"/>
          </p:nvPr>
        </p:nvSpPr>
        <p:spPr>
          <a:xfrm>
            <a:off x="4699300" y="709100"/>
            <a:ext cx="4099500" cy="40995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16"/>
          <p:cNvSpPr/>
          <p:nvPr>
            <p:ph idx="3" type="pic"/>
          </p:nvPr>
        </p:nvSpPr>
        <p:spPr>
          <a:xfrm>
            <a:off x="3000650" y="338100"/>
            <a:ext cx="2334000" cy="23340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7"/>
          <p:cNvPicPr preferRelativeResize="0"/>
          <p:nvPr/>
        </p:nvPicPr>
        <p:blipFill rotWithShape="1">
          <a:blip r:embed="rId2">
            <a:alphaModFix/>
          </a:blip>
          <a:srcRect b="3219" l="5118" r="4294" t="10493"/>
          <a:stretch/>
        </p:blipFill>
        <p:spPr>
          <a:xfrm>
            <a:off x="25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 txBox="1"/>
          <p:nvPr>
            <p:ph type="title"/>
          </p:nvPr>
        </p:nvSpPr>
        <p:spPr>
          <a:xfrm>
            <a:off x="713225" y="539500"/>
            <a:ext cx="2387100" cy="10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" name="Google Shape;134;p17"/>
          <p:cNvSpPr txBox="1"/>
          <p:nvPr>
            <p:ph idx="1" type="subTitle"/>
          </p:nvPr>
        </p:nvSpPr>
        <p:spPr>
          <a:xfrm>
            <a:off x="1612802" y="1788583"/>
            <a:ext cx="2991000" cy="7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35" name="Google Shape;135;p17"/>
          <p:cNvSpPr/>
          <p:nvPr>
            <p:ph idx="2" type="pic"/>
          </p:nvPr>
        </p:nvSpPr>
        <p:spPr>
          <a:xfrm>
            <a:off x="432825" y="2792550"/>
            <a:ext cx="2108400" cy="21084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17"/>
          <p:cNvSpPr/>
          <p:nvPr>
            <p:ph idx="3" type="pic"/>
          </p:nvPr>
        </p:nvSpPr>
        <p:spPr>
          <a:xfrm>
            <a:off x="4973100" y="293300"/>
            <a:ext cx="3846900" cy="38469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17"/>
          <p:cNvSpPr/>
          <p:nvPr>
            <p:ph idx="4" type="pic"/>
          </p:nvPr>
        </p:nvSpPr>
        <p:spPr>
          <a:xfrm>
            <a:off x="4511800" y="3072738"/>
            <a:ext cx="1548000" cy="15480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_1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8"/>
          <p:cNvPicPr preferRelativeResize="0"/>
          <p:nvPr/>
        </p:nvPicPr>
        <p:blipFill rotWithShape="1">
          <a:blip r:embed="rId2">
            <a:alphaModFix/>
          </a:blip>
          <a:srcRect b="12835" l="9636" r="10396" t="8375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1" name="Google Shape;141;p18"/>
          <p:cNvSpPr txBox="1"/>
          <p:nvPr>
            <p:ph idx="1" type="body"/>
          </p:nvPr>
        </p:nvSpPr>
        <p:spPr>
          <a:xfrm>
            <a:off x="713250" y="1357050"/>
            <a:ext cx="7717500" cy="22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9"/>
          <p:cNvPicPr preferRelativeResize="0"/>
          <p:nvPr/>
        </p:nvPicPr>
        <p:blipFill rotWithShape="1">
          <a:blip r:embed="rId2">
            <a:alphaModFix/>
          </a:blip>
          <a:srcRect b="23516" l="16158" r="8445" t="2184"/>
          <a:stretch/>
        </p:blipFill>
        <p:spPr>
          <a:xfrm rot="10800000">
            <a:off x="25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5" name="Google Shape;145;p19"/>
          <p:cNvSpPr txBox="1"/>
          <p:nvPr>
            <p:ph idx="1" type="subTitle"/>
          </p:nvPr>
        </p:nvSpPr>
        <p:spPr>
          <a:xfrm>
            <a:off x="1292850" y="2532425"/>
            <a:ext cx="1845300" cy="14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46" name="Google Shape;146;p19"/>
          <p:cNvSpPr txBox="1"/>
          <p:nvPr>
            <p:ph idx="2" type="subTitle"/>
          </p:nvPr>
        </p:nvSpPr>
        <p:spPr>
          <a:xfrm>
            <a:off x="3935775" y="2532425"/>
            <a:ext cx="1845300" cy="14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47" name="Google Shape;147;p19"/>
          <p:cNvSpPr txBox="1"/>
          <p:nvPr>
            <p:ph idx="3" type="subTitle"/>
          </p:nvPr>
        </p:nvSpPr>
        <p:spPr>
          <a:xfrm>
            <a:off x="6578700" y="2532425"/>
            <a:ext cx="1845300" cy="14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48" name="Google Shape;148;p19"/>
          <p:cNvSpPr txBox="1"/>
          <p:nvPr>
            <p:ph idx="4" type="subTitle"/>
          </p:nvPr>
        </p:nvSpPr>
        <p:spPr>
          <a:xfrm>
            <a:off x="720000" y="1682225"/>
            <a:ext cx="1930800" cy="77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9" name="Google Shape;149;p19"/>
          <p:cNvSpPr txBox="1"/>
          <p:nvPr>
            <p:ph idx="5" type="subTitle"/>
          </p:nvPr>
        </p:nvSpPr>
        <p:spPr>
          <a:xfrm>
            <a:off x="3362925" y="1682225"/>
            <a:ext cx="1930800" cy="77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50" name="Google Shape;150;p19"/>
          <p:cNvSpPr txBox="1"/>
          <p:nvPr>
            <p:ph idx="6" type="subTitle"/>
          </p:nvPr>
        </p:nvSpPr>
        <p:spPr>
          <a:xfrm>
            <a:off x="6005850" y="1682225"/>
            <a:ext cx="1930800" cy="77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51" name="Google Shape;151;p19"/>
          <p:cNvGrpSpPr/>
          <p:nvPr/>
        </p:nvGrpSpPr>
        <p:grpSpPr>
          <a:xfrm>
            <a:off x="8424075" y="63275"/>
            <a:ext cx="964800" cy="1058400"/>
            <a:chOff x="8424075" y="63275"/>
            <a:chExt cx="964800" cy="1058400"/>
          </a:xfrm>
        </p:grpSpPr>
        <p:sp>
          <p:nvSpPr>
            <p:cNvPr id="152" name="Google Shape;152;p19"/>
            <p:cNvSpPr/>
            <p:nvPr/>
          </p:nvSpPr>
          <p:spPr>
            <a:xfrm>
              <a:off x="8462395" y="138953"/>
              <a:ext cx="717300" cy="717300"/>
            </a:xfrm>
            <a:prstGeom prst="ellipse">
              <a:avLst/>
            </a:prstGeom>
            <a:solidFill>
              <a:srgbClr val="FDFEFF">
                <a:alpha val="18870"/>
              </a:srgbClr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153" name="Google Shape;153;p19"/>
            <p:cNvCxnSpPr/>
            <p:nvPr/>
          </p:nvCxnSpPr>
          <p:spPr>
            <a:xfrm rot="10800000">
              <a:off x="8424075" y="63275"/>
              <a:ext cx="964800" cy="10584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4" name="Google Shape;154;p19"/>
            <p:cNvSpPr/>
            <p:nvPr/>
          </p:nvSpPr>
          <p:spPr>
            <a:xfrm>
              <a:off x="8834661" y="539506"/>
              <a:ext cx="462600" cy="462600"/>
            </a:xfrm>
            <a:prstGeom prst="ellipse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155" name="Google Shape;155;p19"/>
          <p:cNvGrpSpPr/>
          <p:nvPr/>
        </p:nvGrpSpPr>
        <p:grpSpPr>
          <a:xfrm>
            <a:off x="-175409" y="3967473"/>
            <a:ext cx="1777263" cy="1777256"/>
            <a:chOff x="-175409" y="3967473"/>
            <a:chExt cx="1777263" cy="1777256"/>
          </a:xfrm>
        </p:grpSpPr>
        <p:pic>
          <p:nvPicPr>
            <p:cNvPr id="156" name="Google Shape;156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545504">
              <a:off x="65375" y="4208250"/>
              <a:ext cx="1295701" cy="1295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19"/>
            <p:cNvSpPr/>
            <p:nvPr/>
          </p:nvSpPr>
          <p:spPr>
            <a:xfrm>
              <a:off x="-175409" y="4013725"/>
              <a:ext cx="794100" cy="794100"/>
            </a:xfrm>
            <a:prstGeom prst="ellipse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0"/>
          <p:cNvPicPr preferRelativeResize="0"/>
          <p:nvPr/>
        </p:nvPicPr>
        <p:blipFill rotWithShape="1">
          <a:blip r:embed="rId2">
            <a:alphaModFix/>
          </a:blip>
          <a:srcRect b="19339" l="9018" r="11243" t="4702"/>
          <a:stretch/>
        </p:blipFill>
        <p:spPr>
          <a:xfrm>
            <a:off x="25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1" name="Google Shape;161;p20"/>
          <p:cNvSpPr txBox="1"/>
          <p:nvPr>
            <p:ph idx="1" type="subTitle"/>
          </p:nvPr>
        </p:nvSpPr>
        <p:spPr>
          <a:xfrm>
            <a:off x="1511225" y="1751207"/>
            <a:ext cx="2639100" cy="10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62" name="Google Shape;162;p20"/>
          <p:cNvSpPr txBox="1"/>
          <p:nvPr>
            <p:ph idx="2" type="subTitle"/>
          </p:nvPr>
        </p:nvSpPr>
        <p:spPr>
          <a:xfrm>
            <a:off x="5798345" y="1751200"/>
            <a:ext cx="2639100" cy="10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63" name="Google Shape;163;p20"/>
          <p:cNvSpPr txBox="1"/>
          <p:nvPr>
            <p:ph idx="3" type="subTitle"/>
          </p:nvPr>
        </p:nvSpPr>
        <p:spPr>
          <a:xfrm>
            <a:off x="1511225" y="3515600"/>
            <a:ext cx="2639100" cy="10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64" name="Google Shape;164;p20"/>
          <p:cNvSpPr txBox="1"/>
          <p:nvPr>
            <p:ph idx="4" type="subTitle"/>
          </p:nvPr>
        </p:nvSpPr>
        <p:spPr>
          <a:xfrm>
            <a:off x="5798343" y="3515598"/>
            <a:ext cx="2639100" cy="10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65" name="Google Shape;165;p20"/>
          <p:cNvSpPr txBox="1"/>
          <p:nvPr>
            <p:ph idx="5" type="subTitle"/>
          </p:nvPr>
        </p:nvSpPr>
        <p:spPr>
          <a:xfrm>
            <a:off x="720000" y="1321075"/>
            <a:ext cx="19143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sp>
        <p:nvSpPr>
          <p:cNvPr id="166" name="Google Shape;166;p20"/>
          <p:cNvSpPr txBox="1"/>
          <p:nvPr>
            <p:ph idx="6" type="subTitle"/>
          </p:nvPr>
        </p:nvSpPr>
        <p:spPr>
          <a:xfrm>
            <a:off x="720000" y="3085526"/>
            <a:ext cx="19143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sp>
        <p:nvSpPr>
          <p:cNvPr id="167" name="Google Shape;167;p20"/>
          <p:cNvSpPr txBox="1"/>
          <p:nvPr>
            <p:ph idx="7" type="subTitle"/>
          </p:nvPr>
        </p:nvSpPr>
        <p:spPr>
          <a:xfrm>
            <a:off x="4696450" y="1321075"/>
            <a:ext cx="19143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sp>
        <p:nvSpPr>
          <p:cNvPr id="168" name="Google Shape;168;p20"/>
          <p:cNvSpPr txBox="1"/>
          <p:nvPr>
            <p:ph idx="8" type="subTitle"/>
          </p:nvPr>
        </p:nvSpPr>
        <p:spPr>
          <a:xfrm>
            <a:off x="4696450" y="3085525"/>
            <a:ext cx="19143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boreto"/>
              <a:buNone/>
              <a:defRPr sz="1800"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grpSp>
        <p:nvGrpSpPr>
          <p:cNvPr id="169" name="Google Shape;169;p20"/>
          <p:cNvGrpSpPr/>
          <p:nvPr/>
        </p:nvGrpSpPr>
        <p:grpSpPr>
          <a:xfrm>
            <a:off x="7631535" y="-351429"/>
            <a:ext cx="1792173" cy="2799874"/>
            <a:chOff x="7442479" y="-491143"/>
            <a:chExt cx="1976589" cy="3087982"/>
          </a:xfrm>
        </p:grpSpPr>
        <p:pic>
          <p:nvPicPr>
            <p:cNvPr id="170" name="Google Shape;170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4619114">
              <a:off x="7585950" y="-347673"/>
              <a:ext cx="1438199" cy="1438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20"/>
            <p:cNvSpPr/>
            <p:nvPr/>
          </p:nvSpPr>
          <p:spPr>
            <a:xfrm>
              <a:off x="8284168" y="901545"/>
              <a:ext cx="1134900" cy="1134900"/>
            </a:xfrm>
            <a:prstGeom prst="ellipse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72" name="Google Shape;172;p20"/>
            <p:cNvSpPr/>
            <p:nvPr/>
          </p:nvSpPr>
          <p:spPr>
            <a:xfrm>
              <a:off x="8210824" y="580592"/>
              <a:ext cx="817200" cy="817200"/>
            </a:xfrm>
            <a:prstGeom prst="ellipse">
              <a:avLst/>
            </a:prstGeom>
            <a:solidFill>
              <a:srgbClr val="FDFEFF">
                <a:alpha val="18870"/>
              </a:srgbClr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173" name="Google Shape;173;p20"/>
            <p:cNvCxnSpPr/>
            <p:nvPr/>
          </p:nvCxnSpPr>
          <p:spPr>
            <a:xfrm rot="10800000">
              <a:off x="8210727" y="254139"/>
              <a:ext cx="1203900" cy="23427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1"/>
          <p:cNvPicPr preferRelativeResize="0"/>
          <p:nvPr/>
        </p:nvPicPr>
        <p:blipFill rotWithShape="1">
          <a:blip r:embed="rId2">
            <a:alphaModFix/>
          </a:blip>
          <a:srcRect b="19339" l="9018" r="11243" t="4702"/>
          <a:stretch/>
        </p:blipFill>
        <p:spPr>
          <a:xfrm flipH="1" rot="10800000">
            <a:off x="25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7" name="Google Shape;177;p21"/>
          <p:cNvSpPr txBox="1"/>
          <p:nvPr>
            <p:ph idx="1" type="subTitle"/>
          </p:nvPr>
        </p:nvSpPr>
        <p:spPr>
          <a:xfrm>
            <a:off x="1093900" y="1509300"/>
            <a:ext cx="3215700" cy="6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78" name="Google Shape;178;p21"/>
          <p:cNvSpPr txBox="1"/>
          <p:nvPr>
            <p:ph idx="2" type="subTitle"/>
          </p:nvPr>
        </p:nvSpPr>
        <p:spPr>
          <a:xfrm>
            <a:off x="5209550" y="1509300"/>
            <a:ext cx="3215700" cy="6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79" name="Google Shape;179;p21"/>
          <p:cNvSpPr txBox="1"/>
          <p:nvPr>
            <p:ph idx="3" type="subTitle"/>
          </p:nvPr>
        </p:nvSpPr>
        <p:spPr>
          <a:xfrm>
            <a:off x="5209550" y="2707000"/>
            <a:ext cx="3215700" cy="6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0" name="Google Shape;180;p21"/>
          <p:cNvSpPr txBox="1"/>
          <p:nvPr>
            <p:ph idx="4" type="subTitle"/>
          </p:nvPr>
        </p:nvSpPr>
        <p:spPr>
          <a:xfrm>
            <a:off x="1093900" y="3907175"/>
            <a:ext cx="3215700" cy="6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1" name="Google Shape;181;p21"/>
          <p:cNvSpPr txBox="1"/>
          <p:nvPr>
            <p:ph idx="5" type="subTitle"/>
          </p:nvPr>
        </p:nvSpPr>
        <p:spPr>
          <a:xfrm>
            <a:off x="1093900" y="2709475"/>
            <a:ext cx="3215700" cy="6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2" name="Google Shape;182;p21"/>
          <p:cNvSpPr txBox="1"/>
          <p:nvPr>
            <p:ph idx="6" type="subTitle"/>
          </p:nvPr>
        </p:nvSpPr>
        <p:spPr>
          <a:xfrm>
            <a:off x="5208300" y="3904700"/>
            <a:ext cx="3215700" cy="6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3" name="Google Shape;183;p21"/>
          <p:cNvSpPr txBox="1"/>
          <p:nvPr>
            <p:ph idx="7" type="subTitle"/>
          </p:nvPr>
        </p:nvSpPr>
        <p:spPr>
          <a:xfrm>
            <a:off x="712900" y="1175825"/>
            <a:ext cx="2687700" cy="4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4" name="Google Shape;184;p21"/>
          <p:cNvSpPr txBox="1"/>
          <p:nvPr>
            <p:ph idx="8" type="subTitle"/>
          </p:nvPr>
        </p:nvSpPr>
        <p:spPr>
          <a:xfrm>
            <a:off x="4828550" y="1175825"/>
            <a:ext cx="2687700" cy="4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5" name="Google Shape;185;p21"/>
          <p:cNvSpPr txBox="1"/>
          <p:nvPr>
            <p:ph idx="9" type="subTitle"/>
          </p:nvPr>
        </p:nvSpPr>
        <p:spPr>
          <a:xfrm>
            <a:off x="712900" y="2375988"/>
            <a:ext cx="2687700" cy="4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6" name="Google Shape;186;p21"/>
          <p:cNvSpPr txBox="1"/>
          <p:nvPr>
            <p:ph idx="13" type="subTitle"/>
          </p:nvPr>
        </p:nvSpPr>
        <p:spPr>
          <a:xfrm>
            <a:off x="4828550" y="2376000"/>
            <a:ext cx="2687700" cy="4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7" name="Google Shape;187;p21"/>
          <p:cNvSpPr txBox="1"/>
          <p:nvPr>
            <p:ph idx="14" type="subTitle"/>
          </p:nvPr>
        </p:nvSpPr>
        <p:spPr>
          <a:xfrm>
            <a:off x="712900" y="3576175"/>
            <a:ext cx="2687700" cy="4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8" name="Google Shape;188;p21"/>
          <p:cNvSpPr txBox="1"/>
          <p:nvPr>
            <p:ph idx="15" type="subTitle"/>
          </p:nvPr>
        </p:nvSpPr>
        <p:spPr>
          <a:xfrm>
            <a:off x="4828550" y="3573700"/>
            <a:ext cx="2687700" cy="4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i="1" sz="1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id="189" name="Google Shape;18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199998">
            <a:off x="-449328" y="-780404"/>
            <a:ext cx="1522280" cy="15222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" name="Google Shape;190;p21"/>
          <p:cNvGrpSpPr/>
          <p:nvPr/>
        </p:nvGrpSpPr>
        <p:grpSpPr>
          <a:xfrm>
            <a:off x="7933600" y="3904700"/>
            <a:ext cx="1968600" cy="1572900"/>
            <a:chOff x="7933600" y="3904700"/>
            <a:chExt cx="1968600" cy="1572900"/>
          </a:xfrm>
        </p:grpSpPr>
        <p:pic>
          <p:nvPicPr>
            <p:cNvPr id="191" name="Google Shape;191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8453801" y="4326299"/>
              <a:ext cx="821100" cy="8211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92" name="Google Shape;192;p21"/>
            <p:cNvCxnSpPr/>
            <p:nvPr/>
          </p:nvCxnSpPr>
          <p:spPr>
            <a:xfrm flipH="1" rot="10800000">
              <a:off x="7933600" y="3904700"/>
              <a:ext cx="1968600" cy="15729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3" name="Google Shape;193;p21"/>
            <p:cNvSpPr/>
            <p:nvPr/>
          </p:nvSpPr>
          <p:spPr>
            <a:xfrm>
              <a:off x="8012700" y="4608925"/>
              <a:ext cx="821100" cy="821100"/>
            </a:xfrm>
            <a:prstGeom prst="ellipse">
              <a:avLst/>
            </a:prstGeom>
            <a:solidFill>
              <a:srgbClr val="FDFEFF">
                <a:alpha val="18870"/>
              </a:srgbClr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bg>
      <p:bgPr>
        <a:solidFill>
          <a:schemeClr val="dk2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2"/>
          <p:cNvPicPr preferRelativeResize="0"/>
          <p:nvPr/>
        </p:nvPicPr>
        <p:blipFill rotWithShape="1">
          <a:blip r:embed="rId2">
            <a:alphaModFix/>
          </a:blip>
          <a:srcRect b="3220" l="2465" r="2006" t="2636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2"/>
          <p:cNvGrpSpPr/>
          <p:nvPr/>
        </p:nvGrpSpPr>
        <p:grpSpPr>
          <a:xfrm>
            <a:off x="-614978" y="2786375"/>
            <a:ext cx="2014728" cy="2170149"/>
            <a:chOff x="-614978" y="2786375"/>
            <a:chExt cx="2014728" cy="2170149"/>
          </a:xfrm>
        </p:grpSpPr>
        <p:pic>
          <p:nvPicPr>
            <p:cNvPr id="197" name="Google Shape;197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3709175"/>
              <a:ext cx="1247349" cy="12473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2"/>
            <p:cNvSpPr/>
            <p:nvPr/>
          </p:nvSpPr>
          <p:spPr>
            <a:xfrm>
              <a:off x="-614978" y="2895650"/>
              <a:ext cx="1506000" cy="1506000"/>
            </a:xfrm>
            <a:prstGeom prst="ellipse">
              <a:avLst/>
            </a:prstGeom>
            <a:solidFill>
              <a:srgbClr val="FDFEFF">
                <a:alpha val="18870"/>
              </a:srgbClr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199" name="Google Shape;199;p22"/>
            <p:cNvCxnSpPr/>
            <p:nvPr/>
          </p:nvCxnSpPr>
          <p:spPr>
            <a:xfrm>
              <a:off x="358150" y="2786375"/>
              <a:ext cx="1041600" cy="10668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00" name="Google Shape;200;p22"/>
          <p:cNvSpPr txBox="1"/>
          <p:nvPr>
            <p:ph type="title"/>
          </p:nvPr>
        </p:nvSpPr>
        <p:spPr>
          <a:xfrm>
            <a:off x="2189251" y="693850"/>
            <a:ext cx="47655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7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1" name="Google Shape;201;p22"/>
          <p:cNvSpPr txBox="1"/>
          <p:nvPr>
            <p:ph idx="1" type="subTitle"/>
          </p:nvPr>
        </p:nvSpPr>
        <p:spPr>
          <a:xfrm>
            <a:off x="3084000" y="2044650"/>
            <a:ext cx="2976000" cy="11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>
                <a:solidFill>
                  <a:schemeClr val="accen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>
                <a:solidFill>
                  <a:schemeClr val="accen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>
                <a:solidFill>
                  <a:schemeClr val="accen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>
                <a:solidFill>
                  <a:schemeClr val="accen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>
                <a:solidFill>
                  <a:schemeClr val="accen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>
                <a:solidFill>
                  <a:schemeClr val="accen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>
                <a:solidFill>
                  <a:schemeClr val="accen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2" name="Google Shape;202;p22"/>
          <p:cNvSpPr txBox="1"/>
          <p:nvPr/>
        </p:nvSpPr>
        <p:spPr>
          <a:xfrm>
            <a:off x="2189400" y="3576325"/>
            <a:ext cx="4765500" cy="520500"/>
          </a:xfrm>
          <a:prstGeom prst="rect">
            <a:avLst/>
          </a:prstGeom>
          <a:solidFill>
            <a:srgbClr val="FDFEFF">
              <a:alpha val="6920"/>
            </a:srgbClr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CREDITS:</a:t>
            </a:r>
            <a:r>
              <a:rPr lang="en" sz="1000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 This presentation template was created by </a:t>
            </a:r>
            <a:r>
              <a:rPr b="1" lang="en" sz="1000" u="sng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, and includes icons, infographics &amp; images by </a:t>
            </a:r>
            <a:r>
              <a:rPr b="1" lang="en" sz="1000" u="sng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1" sz="1000" u="sng">
              <a:solidFill>
                <a:schemeClr val="accent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3" name="Google Shape;203;p22"/>
          <p:cNvSpPr/>
          <p:nvPr/>
        </p:nvSpPr>
        <p:spPr>
          <a:xfrm>
            <a:off x="8430774" y="274250"/>
            <a:ext cx="1193700" cy="11937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3"/>
          <p:cNvPicPr preferRelativeResize="0"/>
          <p:nvPr/>
        </p:nvPicPr>
        <p:blipFill rotWithShape="1">
          <a:blip r:embed="rId2">
            <a:alphaModFix/>
          </a:blip>
          <a:srcRect b="5543" l="4426" r="20176" t="20158"/>
          <a:stretch/>
        </p:blipFill>
        <p:spPr>
          <a:xfrm>
            <a:off x="25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6" name="Google Shape;206;p23"/>
          <p:cNvGrpSpPr/>
          <p:nvPr/>
        </p:nvGrpSpPr>
        <p:grpSpPr>
          <a:xfrm rot="-1261221">
            <a:off x="8101005" y="-321520"/>
            <a:ext cx="1086690" cy="2224761"/>
            <a:chOff x="132278" y="1922694"/>
            <a:chExt cx="1225385" cy="2508710"/>
          </a:xfrm>
        </p:grpSpPr>
        <p:pic>
          <p:nvPicPr>
            <p:cNvPr id="207" name="Google Shape;207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15487" y="3389227"/>
              <a:ext cx="1042176" cy="104217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8" name="Google Shape;208;p23"/>
            <p:cNvGrpSpPr/>
            <p:nvPr/>
          </p:nvGrpSpPr>
          <p:grpSpPr>
            <a:xfrm>
              <a:off x="132278" y="1922694"/>
              <a:ext cx="1161900" cy="2101500"/>
              <a:chOff x="3" y="614594"/>
              <a:chExt cx="1161900" cy="2101500"/>
            </a:xfrm>
          </p:grpSpPr>
          <p:sp>
            <p:nvSpPr>
              <p:cNvPr id="209" name="Google Shape;209;p23"/>
              <p:cNvSpPr/>
              <p:nvPr/>
            </p:nvSpPr>
            <p:spPr>
              <a:xfrm>
                <a:off x="3" y="1283925"/>
                <a:ext cx="1161900" cy="1161900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210" name="Google Shape;210;p23"/>
              <p:cNvSpPr/>
              <p:nvPr/>
            </p:nvSpPr>
            <p:spPr>
              <a:xfrm>
                <a:off x="148000" y="823950"/>
                <a:ext cx="674100" cy="674100"/>
              </a:xfrm>
              <a:prstGeom prst="ellipse">
                <a:avLst/>
              </a:prstGeom>
              <a:solidFill>
                <a:srgbClr val="FDFEFF">
                  <a:alpha val="18870"/>
                </a:srgbClr>
              </a:solidFill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cxnSp>
            <p:nvCxnSpPr>
              <p:cNvPr id="211" name="Google Shape;211;p23"/>
              <p:cNvCxnSpPr/>
              <p:nvPr/>
            </p:nvCxnSpPr>
            <p:spPr>
              <a:xfrm rot="10800000">
                <a:off x="383463" y="614594"/>
                <a:ext cx="321900" cy="2101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bg>
      <p:bgPr>
        <a:solidFill>
          <a:schemeClr val="dk2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4"/>
          <p:cNvPicPr preferRelativeResize="0"/>
          <p:nvPr/>
        </p:nvPicPr>
        <p:blipFill rotWithShape="1">
          <a:blip r:embed="rId2">
            <a:alphaModFix/>
          </a:blip>
          <a:srcRect b="10601" l="9901" r="1853" t="2435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4" name="Google Shape;214;p24"/>
          <p:cNvGrpSpPr/>
          <p:nvPr/>
        </p:nvGrpSpPr>
        <p:grpSpPr>
          <a:xfrm>
            <a:off x="-594462" y="-138969"/>
            <a:ext cx="1819930" cy="2447478"/>
            <a:chOff x="8038017" y="2160203"/>
            <a:chExt cx="1411674" cy="1898447"/>
          </a:xfrm>
        </p:grpSpPr>
        <p:pic>
          <p:nvPicPr>
            <p:cNvPr id="215" name="Google Shape;215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9000028">
              <a:off x="8227148" y="2349325"/>
              <a:ext cx="1033412" cy="10334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24"/>
            <p:cNvSpPr/>
            <p:nvPr/>
          </p:nvSpPr>
          <p:spPr>
            <a:xfrm>
              <a:off x="8150966" y="3029900"/>
              <a:ext cx="794100" cy="794100"/>
            </a:xfrm>
            <a:prstGeom prst="ellipse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217" name="Google Shape;217;p24"/>
            <p:cNvCxnSpPr/>
            <p:nvPr/>
          </p:nvCxnSpPr>
          <p:spPr>
            <a:xfrm flipH="1" rot="10800000">
              <a:off x="8346400" y="2250550"/>
              <a:ext cx="606300" cy="18081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218" name="Google Shape;21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110473" y="4210696"/>
            <a:ext cx="1522279" cy="1522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oreto"/>
              <a:buNone/>
              <a:defRPr sz="2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oreto"/>
              <a:buNone/>
              <a:defRPr sz="2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oreto"/>
              <a:buNone/>
              <a:defRPr sz="2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oreto"/>
              <a:buNone/>
              <a:defRPr sz="2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oreto"/>
              <a:buNone/>
              <a:defRPr sz="2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oreto"/>
              <a:buNone/>
              <a:defRPr sz="2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oreto"/>
              <a:buNone/>
              <a:defRPr sz="2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oreto"/>
              <a:buNone/>
              <a:defRPr sz="2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oreto"/>
              <a:buNone/>
              <a:defRPr sz="28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1.png"/><Relationship Id="rId6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 txBox="1"/>
          <p:nvPr>
            <p:ph type="ctrTitle"/>
          </p:nvPr>
        </p:nvSpPr>
        <p:spPr>
          <a:xfrm>
            <a:off x="1260400" y="1929175"/>
            <a:ext cx="7668900" cy="172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chemeClr val="accent6"/>
                </a:solidFill>
              </a:rPr>
              <a:t>Russian blues reveal effects of language on color discrimination</a:t>
            </a:r>
            <a:endParaRPr b="1" sz="3700">
              <a:solidFill>
                <a:schemeClr val="accent6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3600">
              <a:solidFill>
                <a:schemeClr val="accent2"/>
              </a:solidFill>
            </a:endParaRPr>
          </a:p>
        </p:txBody>
      </p:sp>
      <p:sp>
        <p:nvSpPr>
          <p:cNvPr id="224" name="Google Shape;224;p25"/>
          <p:cNvSpPr txBox="1"/>
          <p:nvPr>
            <p:ph idx="1" type="subTitle"/>
          </p:nvPr>
        </p:nvSpPr>
        <p:spPr>
          <a:xfrm>
            <a:off x="1459800" y="2751725"/>
            <a:ext cx="6738000" cy="6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Jonathan Winawer, Nathan Witthoft, Michael C. Frank, Lisa Wu, Alex R. Wade, and Lera Boroditsky</a:t>
            </a:r>
            <a:endParaRPr b="1" sz="10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5" name="Google Shape;225;p25"/>
          <p:cNvCxnSpPr/>
          <p:nvPr/>
        </p:nvCxnSpPr>
        <p:spPr>
          <a:xfrm flipH="1" rot="10800000">
            <a:off x="5448950" y="3372025"/>
            <a:ext cx="1426200" cy="6738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26" name="Google Shape;226;p25"/>
          <p:cNvGrpSpPr/>
          <p:nvPr/>
        </p:nvGrpSpPr>
        <p:grpSpPr>
          <a:xfrm>
            <a:off x="33691" y="2452825"/>
            <a:ext cx="1869709" cy="2638000"/>
            <a:chOff x="33691" y="2452825"/>
            <a:chExt cx="1869709" cy="2638000"/>
          </a:xfrm>
        </p:grpSpPr>
        <p:pic>
          <p:nvPicPr>
            <p:cNvPr id="227" name="Google Shape;227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700" y="3023200"/>
              <a:ext cx="1776625" cy="1776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19300" y="4206725"/>
              <a:ext cx="884100" cy="8841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9" name="Google Shape;229;p25"/>
            <p:cNvGrpSpPr/>
            <p:nvPr/>
          </p:nvGrpSpPr>
          <p:grpSpPr>
            <a:xfrm>
              <a:off x="33691" y="2452825"/>
              <a:ext cx="848000" cy="1560900"/>
              <a:chOff x="0" y="2452825"/>
              <a:chExt cx="848000" cy="1560900"/>
            </a:xfrm>
          </p:grpSpPr>
          <p:sp>
            <p:nvSpPr>
              <p:cNvPr id="230" name="Google Shape;230;p25"/>
              <p:cNvSpPr/>
              <p:nvPr/>
            </p:nvSpPr>
            <p:spPr>
              <a:xfrm>
                <a:off x="53900" y="2861075"/>
                <a:ext cx="794100" cy="794100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231" name="Google Shape;231;p25"/>
              <p:cNvSpPr/>
              <p:nvPr/>
            </p:nvSpPr>
            <p:spPr>
              <a:xfrm>
                <a:off x="195325" y="2861075"/>
                <a:ext cx="571800" cy="571800"/>
              </a:xfrm>
              <a:prstGeom prst="ellipse">
                <a:avLst/>
              </a:prstGeom>
              <a:solidFill>
                <a:srgbClr val="FDFEFF">
                  <a:alpha val="18870"/>
                </a:srgbClr>
              </a:solidFill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cxnSp>
            <p:nvCxnSpPr>
              <p:cNvPr id="232" name="Google Shape;232;p25"/>
              <p:cNvCxnSpPr/>
              <p:nvPr/>
            </p:nvCxnSpPr>
            <p:spPr>
              <a:xfrm flipH="1" rot="10800000">
                <a:off x="0" y="2452825"/>
                <a:ext cx="831000" cy="1560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 txBox="1"/>
          <p:nvPr>
            <p:ph type="title"/>
          </p:nvPr>
        </p:nvSpPr>
        <p:spPr>
          <a:xfrm>
            <a:off x="197150" y="0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238" name="Google Shape;238;p26"/>
          <p:cNvSpPr txBox="1"/>
          <p:nvPr>
            <p:ph idx="1" type="body"/>
          </p:nvPr>
        </p:nvSpPr>
        <p:spPr>
          <a:xfrm>
            <a:off x="53250" y="531600"/>
            <a:ext cx="9037500" cy="45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Background Information: Distinct languages divide color differently </a:t>
            </a:r>
            <a:endParaRPr b="1"/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b="1" lang="en"/>
              <a:t>English: </a:t>
            </a:r>
            <a:r>
              <a:rPr lang="en"/>
              <a:t>used </a:t>
            </a:r>
            <a:r>
              <a:rPr b="1" lang="en"/>
              <a:t>one </a:t>
            </a:r>
            <a:r>
              <a:rPr lang="en"/>
              <a:t>word for </a:t>
            </a:r>
            <a:r>
              <a:rPr b="1" lang="en"/>
              <a:t>blue </a:t>
            </a:r>
            <a:endParaRPr b="1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n"/>
              <a:t>Russian: two </a:t>
            </a:r>
            <a:r>
              <a:rPr lang="en"/>
              <a:t>different words are used for </a:t>
            </a:r>
            <a:r>
              <a:rPr b="1" lang="en"/>
              <a:t>blue </a:t>
            </a:r>
            <a:endParaRPr b="1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b="1" lang="en"/>
              <a:t>siniy= </a:t>
            </a:r>
            <a:r>
              <a:rPr lang="en"/>
              <a:t>dark </a:t>
            </a:r>
            <a:r>
              <a:rPr lang="en"/>
              <a:t>blue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○"/>
            </a:pPr>
            <a:r>
              <a:rPr b="1" lang="en"/>
              <a:t>goluboy </a:t>
            </a:r>
            <a:r>
              <a:rPr lang="en"/>
              <a:t>= light blue </a:t>
            </a:r>
            <a:endParaRPr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Previous Research: How does language shape thinking or how we </a:t>
            </a:r>
            <a:r>
              <a:rPr b="1" lang="en"/>
              <a:t>perceive</a:t>
            </a:r>
            <a:r>
              <a:rPr b="1" lang="en"/>
              <a:t> the world? (looking at cross-</a:t>
            </a:r>
            <a:r>
              <a:rPr b="1" lang="en"/>
              <a:t>linguistic</a:t>
            </a:r>
            <a:r>
              <a:rPr b="1" lang="en"/>
              <a:t> differences) </a:t>
            </a:r>
            <a:endParaRPr b="1"/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Barlow"/>
              <a:buChar char="●"/>
            </a:pPr>
            <a:r>
              <a:rPr lang="en"/>
              <a:t>Differences in subjective color similarity judgements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Barlow"/>
              <a:buChar char="●"/>
            </a:pPr>
            <a:r>
              <a:rPr lang="en"/>
              <a:t>Color confusability in memory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Limitations: possibility for confounding variables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Gap: 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 design that tested for the effects of language on color perception in an objective task, with an implicit measure and minimal memory demands.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Main Hypothesis: 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If language influences perception, then Russian speakers will distinguish between </a:t>
            </a:r>
            <a:r>
              <a:rPr i="1" lang="en"/>
              <a:t>siniy</a:t>
            </a:r>
            <a:r>
              <a:rPr lang="en"/>
              <a:t> and </a:t>
            </a:r>
            <a:r>
              <a:rPr i="1" lang="en"/>
              <a:t>goluboy</a:t>
            </a:r>
            <a:r>
              <a:rPr lang="en"/>
              <a:t> faster than English speakers distinguish between shades of blue, and this advantage will disappear when language processing is disrupted.</a:t>
            </a:r>
            <a:endParaRPr/>
          </a:p>
        </p:txBody>
      </p:sp>
      <p:grpSp>
        <p:nvGrpSpPr>
          <p:cNvPr id="239" name="Google Shape;239;p26"/>
          <p:cNvGrpSpPr/>
          <p:nvPr/>
        </p:nvGrpSpPr>
        <p:grpSpPr>
          <a:xfrm>
            <a:off x="7427486" y="-256523"/>
            <a:ext cx="1852571" cy="2535669"/>
            <a:chOff x="7232300" y="2250550"/>
            <a:chExt cx="2113601" cy="2892949"/>
          </a:xfrm>
        </p:grpSpPr>
        <p:pic>
          <p:nvPicPr>
            <p:cNvPr id="240" name="Google Shape;240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232300" y="3029900"/>
              <a:ext cx="2113598" cy="21135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" name="Google Shape;241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9000028">
              <a:off x="8123358" y="2474450"/>
              <a:ext cx="1033412" cy="10334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6"/>
            <p:cNvSpPr/>
            <p:nvPr/>
          </p:nvSpPr>
          <p:spPr>
            <a:xfrm>
              <a:off x="8150966" y="3029900"/>
              <a:ext cx="794100" cy="794100"/>
            </a:xfrm>
            <a:prstGeom prst="ellipse">
              <a:avLst/>
            </a:prstGeom>
            <a:noFill/>
            <a:ln cap="flat" cmpd="sng" w="83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0125" lIns="80125" spcFirstLastPara="1" rIns="80125" wrap="square" tIns="80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27"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243" name="Google Shape;243;p26"/>
            <p:cNvCxnSpPr/>
            <p:nvPr/>
          </p:nvCxnSpPr>
          <p:spPr>
            <a:xfrm flipH="1" rot="10800000">
              <a:off x="8346400" y="2250550"/>
              <a:ext cx="606300" cy="1808100"/>
            </a:xfrm>
            <a:prstGeom prst="straightConnector1">
              <a:avLst/>
            </a:prstGeom>
            <a:noFill/>
            <a:ln cap="flat" cmpd="sng" w="835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"/>
          <p:cNvSpPr txBox="1"/>
          <p:nvPr>
            <p:ph type="title"/>
          </p:nvPr>
        </p:nvSpPr>
        <p:spPr>
          <a:xfrm>
            <a:off x="254825" y="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 </a:t>
            </a:r>
            <a:endParaRPr/>
          </a:p>
        </p:txBody>
      </p:sp>
      <p:sp>
        <p:nvSpPr>
          <p:cNvPr id="249" name="Google Shape;249;p27"/>
          <p:cNvSpPr txBox="1"/>
          <p:nvPr/>
        </p:nvSpPr>
        <p:spPr>
          <a:xfrm>
            <a:off x="0" y="406400"/>
            <a:ext cx="8615700" cy="5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641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Participants </a:t>
            </a:r>
            <a:endParaRPr b="1"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●"/>
            </a:pPr>
            <a:r>
              <a:rPr b="1"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Recruited from the Boston area, confirmed native speaker level at MIT </a:t>
            </a:r>
            <a:endParaRPr b="1"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unito Light"/>
              <a:buChar char="●"/>
            </a:pPr>
            <a:r>
              <a:rPr b="1"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English:  </a:t>
            </a: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24 speakers, mean age = 26.3 yrs, sd=9.2 yrs 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unito Light"/>
              <a:buChar char="●"/>
            </a:pPr>
            <a:r>
              <a:rPr b="1"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Russian(native speakers):</a:t>
            </a: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26 speakers, mean age =</a:t>
            </a:r>
            <a:r>
              <a:rPr lang="en" sz="1300">
                <a:latin typeface="Barlow"/>
                <a:ea typeface="Barlow"/>
                <a:cs typeface="Barlow"/>
                <a:sym typeface="Barlow"/>
              </a:rPr>
              <a:t>28.9 yrs, sd= 10.2 yrs </a:t>
            </a:r>
            <a:endParaRPr sz="1300">
              <a:latin typeface="Barlow"/>
              <a:ea typeface="Barlow"/>
              <a:cs typeface="Barlow"/>
              <a:sym typeface="Barlow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○"/>
            </a:pPr>
            <a:r>
              <a:rPr lang="en" sz="1300">
                <a:latin typeface="Barlow"/>
                <a:ea typeface="Barlow"/>
                <a:cs typeface="Barlow"/>
                <a:sym typeface="Barlow"/>
              </a:rPr>
              <a:t>Russian speakers has learned English ranging from 7-21 yrs old  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Materials &amp; Design</a:t>
            </a:r>
            <a:endParaRPr b="1"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●"/>
            </a:pPr>
            <a:r>
              <a:rPr b="1" lang="en" sz="13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Color naming task: </a:t>
            </a:r>
            <a:r>
              <a:rPr b="1"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as quickly/accurately as possible </a:t>
            </a:r>
            <a:endParaRPr b="1"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Goal: determine subjects color boundaries </a:t>
            </a:r>
            <a:endParaRPr b="1" sz="12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○"/>
            </a:pP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Instructions in English, tested in a quiet/dimly lit  room on computer 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○"/>
            </a:pP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20 stimuli(twice each) in random order  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○"/>
            </a:pP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Participants asked to classify each color (pressing a key)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■"/>
            </a:pP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English: dark blue vs. light blue 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■"/>
            </a:pP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Russian: siniy vs. goluboy </a:t>
            </a:r>
            <a:endParaRPr b="1"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●"/>
            </a:pPr>
            <a:r>
              <a:rPr b="1" lang="en" sz="13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Color discrimination tasks</a:t>
            </a:r>
            <a:r>
              <a:rPr lang="en" sz="13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order of the blocks was randomized 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○"/>
            </a:pP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One block of color discrimination trial w/out secondary task 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○"/>
            </a:pP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One block w/ a secondary verbal interference task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</a:pPr>
            <a:r>
              <a:rPr lang="en" sz="1000">
                <a:latin typeface="Barlow"/>
                <a:ea typeface="Barlow"/>
                <a:cs typeface="Barlow"/>
                <a:sym typeface="Barlow"/>
              </a:rPr>
              <a:t> Eight-digit number series to rehearse during the color task</a:t>
            </a: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○"/>
            </a:pPr>
            <a:r>
              <a:rPr lang="en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Control: one block w/ a spatial interference task 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11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"/>
              <a:buChar char="■"/>
            </a:pPr>
            <a:r>
              <a:rPr lang="en" sz="1000"/>
              <a:t>Think of a grid pattern that was presented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"/>
          <p:cNvSpPr txBox="1"/>
          <p:nvPr>
            <p:ph type="title"/>
          </p:nvPr>
        </p:nvSpPr>
        <p:spPr>
          <a:xfrm>
            <a:off x="214950" y="2190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DiscriminAtion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</a:t>
            </a:r>
            <a:endParaRPr/>
          </a:p>
        </p:txBody>
      </p:sp>
      <p:pic>
        <p:nvPicPr>
          <p:cNvPr id="255" name="Google Shape;255;p28" title="Screenshot 2026-03-09 at 10.02.4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5025" y="154413"/>
            <a:ext cx="4962024" cy="4834674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8"/>
          <p:cNvSpPr txBox="1"/>
          <p:nvPr/>
        </p:nvSpPr>
        <p:spPr>
          <a:xfrm>
            <a:off x="0" y="1822250"/>
            <a:ext cx="3931800" cy="23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Two types of color differences:</a:t>
            </a:r>
            <a:endParaRPr sz="1500">
              <a:solidFill>
                <a:srgbClr val="0B5394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Near colors</a:t>
            </a:r>
            <a:r>
              <a:rPr b="1" lang="en" sz="10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(hard to compare)</a:t>
            </a:r>
            <a:endParaRPr b="1" sz="1000">
              <a:solidFill>
                <a:srgbClr val="0B5394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 vs </a:t>
            </a:r>
            <a:endParaRPr sz="1500">
              <a:solidFill>
                <a:srgbClr val="0B5394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Far colors</a:t>
            </a:r>
            <a:r>
              <a:rPr b="1" lang="en" sz="10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(easy to compare) </a:t>
            </a:r>
            <a:endParaRPr b="1" sz="1000">
              <a:solidFill>
                <a:srgbClr val="0B5394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Researchers predicted language effects would be </a:t>
            </a:r>
            <a:r>
              <a:rPr b="1" lang="en" sz="15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stronger for harder comparisons</a:t>
            </a:r>
            <a:r>
              <a:rPr lang="en" sz="1500">
                <a:solidFill>
                  <a:srgbClr val="0B5394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sz="1500">
              <a:solidFill>
                <a:srgbClr val="0B5394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"/>
          <p:cNvSpPr txBox="1"/>
          <p:nvPr>
            <p:ph idx="1" type="subTitle"/>
          </p:nvPr>
        </p:nvSpPr>
        <p:spPr>
          <a:xfrm>
            <a:off x="121900" y="601800"/>
            <a:ext cx="8408400" cy="40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Color naming task</a:t>
            </a:r>
            <a:r>
              <a:rPr lang="en" sz="1800"/>
              <a:t>: </a:t>
            </a:r>
            <a:endParaRPr sz="1800"/>
          </a:p>
          <a:p>
            <a:pPr indent="-3175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" sz="1400">
                <a:solidFill>
                  <a:schemeClr val="dk2"/>
                </a:solidFill>
              </a:rPr>
              <a:t>Slower reaction time was used to disambiguate the boundary of colors closest to </a:t>
            </a:r>
            <a:r>
              <a:rPr lang="en" sz="1400">
                <a:solidFill>
                  <a:schemeClr val="dk2"/>
                </a:solidFill>
              </a:rPr>
              <a:t>boundaries of light/dark </a:t>
            </a:r>
            <a:endParaRPr sz="1400">
              <a:solidFill>
                <a:schemeClr val="dk2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</a:pPr>
            <a:r>
              <a:rPr lang="en" sz="1400">
                <a:solidFill>
                  <a:schemeClr val="dk2"/>
                </a:solidFill>
              </a:rPr>
              <a:t>Differences in overall speed between the two language groups were not responsible for the cross- linguistic differences of interest between the two language groups(determined by univariate ANOVA) 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" sz="1400">
                <a:solidFill>
                  <a:schemeClr val="dk2"/>
                </a:solidFill>
              </a:rPr>
              <a:t>English and Russian speakers had nearly identical division lines for goluboy(light) vs siniy(dark blue)</a:t>
            </a:r>
            <a:endParaRPr sz="1400">
              <a:solidFill>
                <a:schemeClr val="dk2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</a:pPr>
            <a:r>
              <a:rPr b="1" lang="en" sz="1400">
                <a:solidFill>
                  <a:schemeClr val="dk2"/>
                </a:solidFill>
              </a:rPr>
              <a:t>Russian</a:t>
            </a:r>
            <a:r>
              <a:rPr lang="en" sz="1400">
                <a:solidFill>
                  <a:schemeClr val="dk2"/>
                </a:solidFill>
              </a:rPr>
              <a:t>: mean: 8.7  sd= 2.2 </a:t>
            </a:r>
            <a:endParaRPr sz="1400">
              <a:solidFill>
                <a:schemeClr val="dk2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</a:pPr>
            <a:r>
              <a:rPr b="1" lang="en" sz="1400">
                <a:solidFill>
                  <a:schemeClr val="dk2"/>
                </a:solidFill>
              </a:rPr>
              <a:t>English: </a:t>
            </a:r>
            <a:r>
              <a:rPr lang="en" sz="1400">
                <a:solidFill>
                  <a:schemeClr val="dk2"/>
                </a:solidFill>
              </a:rPr>
              <a:t> mean:  8.6  sd= 2.5</a:t>
            </a:r>
            <a:endParaRPr sz="1400">
              <a:solidFill>
                <a:schemeClr val="dk2"/>
              </a:solidFill>
            </a:endParaRPr>
          </a:p>
        </p:txBody>
      </p:sp>
      <p:sp>
        <p:nvSpPr>
          <p:cNvPr id="262" name="Google Shape;262;p29"/>
          <p:cNvSpPr txBox="1"/>
          <p:nvPr>
            <p:ph type="title"/>
          </p:nvPr>
        </p:nvSpPr>
        <p:spPr>
          <a:xfrm>
            <a:off x="228225" y="0"/>
            <a:ext cx="3261000" cy="6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grpSp>
        <p:nvGrpSpPr>
          <p:cNvPr id="263" name="Google Shape;263;p29"/>
          <p:cNvGrpSpPr/>
          <p:nvPr/>
        </p:nvGrpSpPr>
        <p:grpSpPr>
          <a:xfrm>
            <a:off x="7232300" y="2250550"/>
            <a:ext cx="2113601" cy="2892949"/>
            <a:chOff x="7232300" y="2250550"/>
            <a:chExt cx="2113601" cy="2892949"/>
          </a:xfrm>
        </p:grpSpPr>
        <p:pic>
          <p:nvPicPr>
            <p:cNvPr id="264" name="Google Shape;264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232300" y="3029900"/>
              <a:ext cx="2113598" cy="21135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9000028">
              <a:off x="8123358" y="2474450"/>
              <a:ext cx="1033412" cy="10334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" name="Google Shape;266;p29"/>
            <p:cNvSpPr/>
            <p:nvPr/>
          </p:nvSpPr>
          <p:spPr>
            <a:xfrm>
              <a:off x="8150966" y="3029900"/>
              <a:ext cx="794100" cy="794100"/>
            </a:xfrm>
            <a:prstGeom prst="ellipse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267" name="Google Shape;267;p29"/>
            <p:cNvCxnSpPr/>
            <p:nvPr/>
          </p:nvCxnSpPr>
          <p:spPr>
            <a:xfrm flipH="1" rot="10800000">
              <a:off x="8346400" y="2250550"/>
              <a:ext cx="606300" cy="18081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0"/>
          <p:cNvSpPr txBox="1"/>
          <p:nvPr>
            <p:ph idx="1" type="subTitle"/>
          </p:nvPr>
        </p:nvSpPr>
        <p:spPr>
          <a:xfrm>
            <a:off x="121900" y="601800"/>
            <a:ext cx="4075800" cy="44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Color discrimination  task</a:t>
            </a:r>
            <a:r>
              <a:rPr lang="en" sz="1800"/>
              <a:t>: 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Category</a:t>
            </a:r>
            <a:r>
              <a:rPr lang="en" sz="1400">
                <a:latin typeface="Arial"/>
                <a:ea typeface="Arial"/>
                <a:cs typeface="Arial"/>
                <a:sym typeface="Arial"/>
              </a:rPr>
              <a:t> advantage w/out interference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Russian speakers showed an advantage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[1,164 vs. 1,288 msec; </a:t>
            </a:r>
            <a:r>
              <a:rPr i="1" lang="en" sz="900">
                <a:latin typeface="Arial"/>
                <a:ea typeface="Arial"/>
                <a:cs typeface="Arial"/>
                <a:sym typeface="Arial"/>
              </a:rPr>
              <a:t>t </a:t>
            </a:r>
            <a:r>
              <a:rPr lang="en" sz="900">
                <a:latin typeface="Arial"/>
                <a:ea typeface="Arial"/>
                <a:cs typeface="Arial"/>
                <a:sym typeface="Arial"/>
              </a:rPr>
              <a:t>(20)  2.59; </a:t>
            </a:r>
            <a:r>
              <a:rPr i="1" lang="en" sz="900">
                <a:latin typeface="Arial"/>
                <a:ea typeface="Arial"/>
                <a:cs typeface="Arial"/>
                <a:sym typeface="Arial"/>
              </a:rPr>
              <a:t>P </a:t>
            </a:r>
            <a:r>
              <a:rPr lang="en" sz="900">
                <a:latin typeface="Arial"/>
                <a:ea typeface="Arial"/>
                <a:cs typeface="Arial"/>
                <a:sym typeface="Arial"/>
              </a:rPr>
              <a:t> 0.0176]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English speakers did not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[</a:t>
            </a:r>
            <a:r>
              <a:rPr i="1" lang="en" sz="900">
                <a:latin typeface="Arial"/>
                <a:ea typeface="Arial"/>
                <a:cs typeface="Arial"/>
                <a:sym typeface="Arial"/>
              </a:rPr>
              <a:t>F </a:t>
            </a:r>
            <a:r>
              <a:rPr lang="en" sz="900">
                <a:latin typeface="Arial"/>
                <a:ea typeface="Arial"/>
                <a:cs typeface="Arial"/>
                <a:sym typeface="Arial"/>
              </a:rPr>
              <a:t>(1, 20)  0.150; </a:t>
            </a:r>
            <a:r>
              <a:rPr i="1" lang="en" sz="900">
                <a:latin typeface="Arial"/>
                <a:ea typeface="Arial"/>
                <a:cs typeface="Arial"/>
                <a:sym typeface="Arial"/>
              </a:rPr>
              <a:t>P </a:t>
            </a:r>
            <a:r>
              <a:rPr lang="en" sz="900">
                <a:latin typeface="Arial"/>
                <a:ea typeface="Arial"/>
                <a:cs typeface="Arial"/>
                <a:sym typeface="Arial"/>
              </a:rPr>
              <a:t> 0.703]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Category advantage found for Russian speakers was disrupted by verbal interference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</a:pPr>
            <a:r>
              <a:rPr lang="en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[124 vs. 64 msec; </a:t>
            </a:r>
            <a:r>
              <a:rPr i="1" lang="en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 </a:t>
            </a:r>
            <a:r>
              <a:rPr lang="en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(20)  2.93; </a:t>
            </a:r>
            <a:r>
              <a:rPr i="1" lang="en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 </a:t>
            </a:r>
            <a:r>
              <a:rPr lang="en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0.0082]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English </a:t>
            </a:r>
            <a:r>
              <a:rPr lang="en" sz="1400">
                <a:latin typeface="Arial"/>
                <a:ea typeface="Arial"/>
                <a:cs typeface="Arial"/>
                <a:sym typeface="Arial"/>
              </a:rPr>
              <a:t>speakers did not have a significant interference advantage connection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</a:pPr>
            <a:r>
              <a:rPr lang="en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</a:t>
            </a:r>
            <a:r>
              <a:rPr i="1" lang="en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 </a:t>
            </a:r>
            <a:r>
              <a:rPr lang="en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(2, 40)  0.422; </a:t>
            </a:r>
            <a:r>
              <a:rPr i="1" lang="en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 </a:t>
            </a:r>
            <a:r>
              <a:rPr lang="en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0.659]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273" name="Google Shape;273;p30"/>
          <p:cNvSpPr txBox="1"/>
          <p:nvPr>
            <p:ph type="title"/>
          </p:nvPr>
        </p:nvSpPr>
        <p:spPr>
          <a:xfrm>
            <a:off x="228225" y="0"/>
            <a:ext cx="3261000" cy="6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grpSp>
        <p:nvGrpSpPr>
          <p:cNvPr id="274" name="Google Shape;274;p30"/>
          <p:cNvGrpSpPr/>
          <p:nvPr/>
        </p:nvGrpSpPr>
        <p:grpSpPr>
          <a:xfrm>
            <a:off x="7232300" y="2250550"/>
            <a:ext cx="2113601" cy="2892949"/>
            <a:chOff x="7232300" y="2250550"/>
            <a:chExt cx="2113601" cy="2892949"/>
          </a:xfrm>
        </p:grpSpPr>
        <p:pic>
          <p:nvPicPr>
            <p:cNvPr id="275" name="Google Shape;275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232300" y="3029900"/>
              <a:ext cx="2113598" cy="21135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6" name="Google Shape;276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9000028">
              <a:off x="8123358" y="2474450"/>
              <a:ext cx="1033412" cy="10334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30"/>
            <p:cNvSpPr/>
            <p:nvPr/>
          </p:nvSpPr>
          <p:spPr>
            <a:xfrm>
              <a:off x="8150966" y="3029900"/>
              <a:ext cx="794100" cy="794100"/>
            </a:xfrm>
            <a:prstGeom prst="ellipse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278" name="Google Shape;278;p30"/>
            <p:cNvCxnSpPr/>
            <p:nvPr/>
          </p:nvCxnSpPr>
          <p:spPr>
            <a:xfrm flipH="1" rot="10800000">
              <a:off x="8346400" y="2250550"/>
              <a:ext cx="606300" cy="18081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279" name="Google Shape;279;p30" title="Screenshot 2026-03-09 at 10.39.08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0300" y="393546"/>
            <a:ext cx="4404324" cy="445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1"/>
          <p:cNvSpPr txBox="1"/>
          <p:nvPr>
            <p:ph type="title"/>
          </p:nvPr>
        </p:nvSpPr>
        <p:spPr>
          <a:xfrm>
            <a:off x="228225" y="0"/>
            <a:ext cx="2113500" cy="6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The language effect was strongest when the colors were very similar and harder to distinguish</a:t>
            </a:r>
            <a:endParaRPr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285" name="Google Shape;285;p31"/>
          <p:cNvGrpSpPr/>
          <p:nvPr/>
        </p:nvGrpSpPr>
        <p:grpSpPr>
          <a:xfrm>
            <a:off x="7232300" y="2250550"/>
            <a:ext cx="2113601" cy="2892949"/>
            <a:chOff x="7232300" y="2250550"/>
            <a:chExt cx="2113601" cy="2892949"/>
          </a:xfrm>
        </p:grpSpPr>
        <p:pic>
          <p:nvPicPr>
            <p:cNvPr id="286" name="Google Shape;286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232300" y="3029900"/>
              <a:ext cx="2113598" cy="21135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9000028">
              <a:off x="8123358" y="2474450"/>
              <a:ext cx="1033412" cy="10334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8" name="Google Shape;288;p31"/>
            <p:cNvSpPr/>
            <p:nvPr/>
          </p:nvSpPr>
          <p:spPr>
            <a:xfrm>
              <a:off x="8150966" y="3029900"/>
              <a:ext cx="794100" cy="794100"/>
            </a:xfrm>
            <a:prstGeom prst="ellipse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cxnSp>
          <p:nvCxnSpPr>
            <p:cNvPr id="289" name="Google Shape;289;p31"/>
            <p:cNvCxnSpPr/>
            <p:nvPr/>
          </p:nvCxnSpPr>
          <p:spPr>
            <a:xfrm flipH="1" rot="10800000">
              <a:off x="8346400" y="2250550"/>
              <a:ext cx="606300" cy="18081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290" name="Google Shape;290;p31" title="Screenshot 2026-03-09 at 10.42.25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9650" y="113325"/>
            <a:ext cx="5139451" cy="346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1" title="Screenshot 2026-03-09 at 11.02.07 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3483" y="3668200"/>
            <a:ext cx="8477043" cy="139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2"/>
          <p:cNvSpPr txBox="1"/>
          <p:nvPr>
            <p:ph type="title"/>
          </p:nvPr>
        </p:nvSpPr>
        <p:spPr>
          <a:xfrm>
            <a:off x="0" y="1821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Discussion/Conclusion</a:t>
            </a:r>
            <a:endParaRPr sz="2800"/>
          </a:p>
        </p:txBody>
      </p:sp>
      <p:sp>
        <p:nvSpPr>
          <p:cNvPr id="297" name="Google Shape;297;p32"/>
          <p:cNvSpPr txBox="1"/>
          <p:nvPr/>
        </p:nvSpPr>
        <p:spPr>
          <a:xfrm>
            <a:off x="0" y="1132650"/>
            <a:ext cx="9144000" cy="40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Main Finding:</a:t>
            </a:r>
            <a:r>
              <a:rPr b="1"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Language categories can influence color perception during the process of making perceptual decisions</a:t>
            </a:r>
            <a:endParaRPr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Potential mechanisms: </a:t>
            </a: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Re</a:t>
            </a: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sults</a:t>
            </a: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suggest that language-specific distortions in perceptual performance arise as a function of the interaction of lower-level perceptual processing and higher-level knowledge systems (e.g., language) online, in the process of arriving at perceptual decisions. </a:t>
            </a:r>
            <a:endParaRPr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*************************************************************************</a:t>
            </a:r>
            <a:endParaRPr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This study supports linguistic relativity.</a:t>
            </a:r>
            <a:endParaRPr b="1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●"/>
            </a:pP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Different language </a:t>
            </a: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speakers</a:t>
            </a: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performed differently on the tasks </a:t>
            </a:r>
            <a:endParaRPr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●"/>
            </a:pP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Language can affect certain aspects of perception </a:t>
            </a:r>
            <a:endParaRPr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*Moderate version of </a:t>
            </a: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theory</a:t>
            </a:r>
            <a:r>
              <a:rPr lang="en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b/c light blue vs dark blue and siniy vs goluboy were practically the same boundary in English and Russian</a:t>
            </a:r>
            <a:r>
              <a:rPr lang="en" sz="1100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 txBox="1"/>
          <p:nvPr>
            <p:ph type="title"/>
          </p:nvPr>
        </p:nvSpPr>
        <p:spPr>
          <a:xfrm>
            <a:off x="2189251" y="693850"/>
            <a:ext cx="47655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303" name="Google Shape;303;p33"/>
          <p:cNvSpPr txBox="1"/>
          <p:nvPr>
            <p:ph idx="1" type="subTitle"/>
          </p:nvPr>
        </p:nvSpPr>
        <p:spPr>
          <a:xfrm>
            <a:off x="3004250" y="2469950"/>
            <a:ext cx="2976000" cy="11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Do you have any questions?</a:t>
            </a:r>
            <a:endParaRPr b="1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304" name="Google Shape;304;p33"/>
          <p:cNvCxnSpPr/>
          <p:nvPr/>
        </p:nvCxnSpPr>
        <p:spPr>
          <a:xfrm flipH="1">
            <a:off x="2620225" y="2006450"/>
            <a:ext cx="228600" cy="12573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33"/>
          <p:cNvCxnSpPr/>
          <p:nvPr/>
        </p:nvCxnSpPr>
        <p:spPr>
          <a:xfrm flipH="1">
            <a:off x="6295175" y="2012850"/>
            <a:ext cx="228600" cy="12573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 Aesthetic Portfolio by Slidesgo">
  <a:themeElements>
    <a:clrScheme name="Simple Light">
      <a:dk1>
        <a:srgbClr val="263857"/>
      </a:dk1>
      <a:lt1>
        <a:srgbClr val="C2D8EC"/>
      </a:lt1>
      <a:dk2>
        <a:srgbClr val="4A6891"/>
      </a:dk2>
      <a:lt2>
        <a:srgbClr val="759FC7"/>
      </a:lt2>
      <a:accent1>
        <a:srgbClr val="E3ECF5"/>
      </a:accent1>
      <a:accent2>
        <a:srgbClr val="FDFE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6385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