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67" r:id="rId6"/>
    <p:sldId id="259" r:id="rId7"/>
    <p:sldId id="260" r:id="rId8"/>
    <p:sldId id="261" r:id="rId9"/>
    <p:sldId id="262" r:id="rId10"/>
    <p:sldId id="263" r:id="rId11"/>
    <p:sldId id="26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F42"/>
    <a:srgbClr val="14182F"/>
    <a:srgbClr val="161A3A"/>
    <a:srgbClr val="1F233A"/>
    <a:srgbClr val="151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94"/>
  </p:normalViewPr>
  <p:slideViewPr>
    <p:cSldViewPr snapToGrid="0">
      <p:cViewPr varScale="1">
        <p:scale>
          <a:sx n="91" d="100"/>
          <a:sy n="91" d="100"/>
        </p:scale>
        <p:origin x="208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D8708-4DE6-83E0-CF25-E212AEAA7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7BDE0-53E0-BE11-C570-74B27D2E9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8159B-3E91-232C-0CC9-939C752C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25A0E-B930-5B98-54CF-99DC037D6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6D804-EAC2-25BA-8732-FB26164B4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2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5571D-E479-882A-F0C8-22B0CCCA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DB1A2-8EF2-B41C-6A77-A3D656A50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CCC09-67C8-62D6-C2E7-EE5638FC4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CB401-98D3-E0B4-376B-4A7842B0D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8260C-E26F-3AA3-94C8-AEF3CD99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5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D272D-F37E-4C3E-048C-7793ADF87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409A6-DC30-5AE2-2EA3-4C8C27C74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D152C-B52B-AE67-D76C-ECAD0852D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FAF85-4AED-86F8-8E69-3D40CFD2C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9A90C-FEA3-50F9-13CE-B2CDD9956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3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6304-4909-0C7F-0D6F-AE08B60BB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D6EEF-5A68-C4B5-B01A-A2FE52945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75214-C5ED-EC87-B4BB-B00579E94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E2FAE-1E19-CD5B-127A-0544C2EB9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6E5BD-A889-42B8-E73A-2979C892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78065-E013-5403-FB09-614B67F9B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5AD15-2BEA-6FD2-12C9-6F4BB0D62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148A7-6A05-E35C-5683-CD2657A24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431C0-5A2B-5953-49FB-9BF4FB38D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E7CB70-9725-9284-1284-32EF0B9DA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83BCC0-128B-6D7F-2559-1D02B0F37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051561-D453-1727-2393-C262DCFD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588F7-686D-8D17-44F5-C31734E58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1AAE4D-0637-B5D7-920D-BD1CAD09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2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85667-9FE9-DED8-FD1E-6D70121BB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A3C1BB-DE16-66A9-F340-695879C07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5EF546-88EB-0BFB-AA17-01FA4F0B3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FDC3B2-165A-B4D4-867E-C1DCED0C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2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FE7CBE-401F-399D-D18C-D6E3E5141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7D616-14C7-7C87-2BA8-A7CED5E27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6BB64-0095-5283-8053-DD31A084D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3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BB408-59AA-BB49-B88B-C91E5BDE2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05B09-EDEB-91D6-368B-8171C0D8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A68B4-2F78-C3A8-7201-E40E38F9C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A6CCD-7CFD-CE87-F022-531BCE3FB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9AF63-F5D4-2233-F546-4C701CAA9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1C41F-E6EF-0ECD-6124-A8CBDD549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4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6F7A-B8B5-6002-C7A1-F9C904CD2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F85A90-A935-E25E-C17F-AEF9CC292E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A26D8-2163-E5C6-16BD-3110FD54D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A91E9-AFF5-ECDD-E090-7EAEC6122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BD2C0-F9A0-6F44-6A06-FD38235EB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6283F-7376-AF80-2A77-130BEC0C7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45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92B6A-72E3-319F-C204-9B349C38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DF7D4-DDD6-5E9D-7ADA-C6A44D255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52AF0-4D82-5A9F-5771-3DA2B8873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0D3FB-4CBD-E772-55A7-0E822F21B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63265-8BB9-D1B8-E419-5CB13F533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9ED6F0-6494-24DD-E0AB-6897FB2E04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6D8FA-4C94-C3FC-0931-82EC49DD9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76DE5-6C59-B407-B466-ADE4EBD08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39DDB-9630-636D-5861-5F369396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A597F-1233-C3F3-A997-4F9D5DE5D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46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2A80FF-336E-B84F-EDFB-8ADA09BD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F1645-BF8B-26AD-AA42-CBB397A6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48319-7EEE-F6CA-8A96-8C2A80C91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02228-520C-5C4A-963D-1757A2844CDA}" type="datetimeFigureOut">
              <a:rPr lang="en-US" smtClean="0"/>
              <a:t>2/14/26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441F1-1CCC-258B-986E-0659A30700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0EF89-5E92-A7FA-7E04-EBDBDB500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DC9A98-A9A3-F044-9667-D98DC9C0B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3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38/nrn3916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F62D1-83BF-DDEC-6938-380FECB72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385762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Religious Instinct and Inclination of Human Beings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EC4A5-C2CB-2E44-A63A-5AE42A272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30119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Presentation by Solomon Wechter</a:t>
            </a:r>
          </a:p>
        </p:txBody>
      </p:sp>
      <p:pic>
        <p:nvPicPr>
          <p:cNvPr id="4098" name="Picture 2" descr="The Marc Chagall Museum in Nice: the Bible in 17 paintings - Lia Beltrami">
            <a:extLst>
              <a:ext uri="{FF2B5EF4-FFF2-40B4-BE49-F238E27FC236}">
                <a16:creationId xmlns:a16="http://schemas.microsoft.com/office/drawing/2014/main" id="{BA68AABF-54B2-6533-6460-D7C9482E9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991" y="2001838"/>
            <a:ext cx="6110018" cy="389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312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29C74-D28E-FF80-86FF-87850C6CD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C631D-5484-76BA-7C2A-5A2461421A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23782" y="-1208845"/>
            <a:ext cx="12487424" cy="241768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Why is humanity often religious?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A7C3D3-9492-021A-4831-54F6B57B3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6382" y="1505951"/>
            <a:ext cx="6466450" cy="48667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Tendency to seek relation to that which it experiences as ultimate, sacred, greater than oneself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Is religion a response to the fear of death and the fear of meaninglessness?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”God never was invented, it was always an occurrence, a psychological experience - and mind you, it is still the same experience today.” - Carl Jung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Religious/spiritual experience of something sacred about life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Registers as true in itself with no need for further explanation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lvl="1" algn="l"/>
            <a:endParaRPr lang="en-US" dirty="0">
              <a:solidFill>
                <a:schemeClr val="bg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170" name="Picture 2" descr="The New Year's Prayer Challenge - The Cripplegate">
            <a:extLst>
              <a:ext uri="{FF2B5EF4-FFF2-40B4-BE49-F238E27FC236}">
                <a16:creationId xmlns:a16="http://schemas.microsoft.com/office/drawing/2014/main" id="{B685B7CF-AAB8-A138-6287-54510D353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256" y="2553677"/>
            <a:ext cx="4768362" cy="317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64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3A447-018C-2CC9-4856-EE2F35B7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4585-7F4E-0285-9B32-DA4D21EE5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47337" y="-1193800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Variation in the trait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9D8AA0-EFF0-236B-1888-93E91AEEE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6381" y="1505951"/>
            <a:ext cx="6030351" cy="48667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Different people have different levels of sensitivity to religious experience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This is partially independent from whether they are officially religious or not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Being a part of a religion has no direct association with spiritual experience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Religion as an institutional way of facilitating it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Monastic life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1"/>
              </a:solidFill>
            </a:endParaRPr>
          </a:p>
          <a:p>
            <a:pPr lvl="1" algn="l"/>
            <a:endParaRPr lang="en-US" sz="2600" dirty="0">
              <a:solidFill>
                <a:schemeClr val="bg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1"/>
              </a:solidFill>
            </a:endParaRPr>
          </a:p>
        </p:txBody>
      </p:sp>
      <p:pic>
        <p:nvPicPr>
          <p:cNvPr id="3074" name="Picture 2" descr="Zen: Buddhist Tradition in Ishikawa | Ishikawa Travel">
            <a:extLst>
              <a:ext uri="{FF2B5EF4-FFF2-40B4-BE49-F238E27FC236}">
                <a16:creationId xmlns:a16="http://schemas.microsoft.com/office/drawing/2014/main" id="{5E44F66D-8F3E-45F0-CE22-EDB3DEF30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688" y="2933577"/>
            <a:ext cx="4604129" cy="306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25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41F230-57EA-2987-7C87-6AF605FFF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BC683-C2D6-2BEE-D734-E4F4D988B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04" y="-701431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Independent of other psychological characteristics?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52F04-0318-CCE9-8E15-64CBEE386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29" y="1899846"/>
            <a:ext cx="10109982" cy="402265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Whether repressed or heeded to, either way has a massive impact on the psychology of an individual person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When repressed, gives way to psychopathology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Tends to reappear in distorted forms (fanaticism, inflation, ideological extremism irrational belief systems)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Or depression, anxiety, regret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When heeded to, leads to a deeper orientation to life, through connection between the ego and the Self</a:t>
            </a:r>
          </a:p>
        </p:txBody>
      </p:sp>
    </p:spTree>
    <p:extLst>
      <p:ext uri="{BB962C8B-B14F-4D97-AF65-F5344CB8AC3E}">
        <p14:creationId xmlns:p14="http://schemas.microsoft.com/office/powerpoint/2010/main" val="1791700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006BE-0D03-0E40-827E-AEE228D76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1A276-655F-9F2D-B65C-1F2D883EF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5" y="-1324782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Jung’s model of the psyche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0D044E-78E0-E0C8-8D6F-5C9AEB8D8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29" y="1287864"/>
            <a:ext cx="6016283" cy="510661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The archetype of the Self is the entire picture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Total personality, conscious and unconscious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Orientation to the world as a whole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Microcosm of a macrocosm (the world)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Religious function is the ego-Self axis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Shapes personality development by determining how one relates to meaning, suffering, one’s life as a whole</a:t>
            </a:r>
          </a:p>
        </p:txBody>
      </p:sp>
      <p:pic>
        <p:nvPicPr>
          <p:cNvPr id="4" name="Picture 3" descr="A diagram of the same type of self-concentric circles&#10;&#10;AI-generated content may be incorrect.">
            <a:extLst>
              <a:ext uri="{FF2B5EF4-FFF2-40B4-BE49-F238E27FC236}">
                <a16:creationId xmlns:a16="http://schemas.microsoft.com/office/drawing/2014/main" id="{2D614430-D885-7818-FBAC-5ECFA4514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612" y="1308258"/>
            <a:ext cx="4712382" cy="520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8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E7C22-3D05-46C7-152B-1A8DC9BF6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02369-D496-913B-B334-9FF2B364D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568" y="-715498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What are the cultural impacts or ramifications of the trait?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77C675-DF32-EB09-9273-1F3A9311B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28" y="1899847"/>
            <a:ext cx="11263533" cy="437434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Value generating process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Experience of one another as sacred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The cornerstone of individuation, of creating one’s own way in the world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In a way countercultural, as it is a revelation of one’s </a:t>
            </a:r>
            <a:r>
              <a:rPr lang="en-US" sz="2600" i="1" dirty="0">
                <a:solidFill>
                  <a:schemeClr val="bg1"/>
                </a:solidFill>
              </a:rPr>
              <a:t>inner truth</a:t>
            </a:r>
            <a:r>
              <a:rPr lang="en-US" sz="2600" dirty="0">
                <a:solidFill>
                  <a:schemeClr val="bg1"/>
                </a:solidFill>
              </a:rPr>
              <a:t>, which usually challenges the outer, cultural, perspective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Jung looked at the story of the individual as paramount to the health of a society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Christian symbolism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Also Abraham, Moses, Buddha, Arjuna, </a:t>
            </a:r>
            <a:r>
              <a:rPr lang="en-US" sz="2600" dirty="0" err="1">
                <a:solidFill>
                  <a:schemeClr val="bg1"/>
                </a:solidFill>
              </a:rPr>
              <a:t>etc</a:t>
            </a:r>
            <a:endParaRPr lang="en-US" sz="2600" dirty="0">
              <a:solidFill>
                <a:schemeClr val="bg1"/>
              </a:solidFill>
            </a:endParaRPr>
          </a:p>
          <a:p>
            <a:pPr algn="l"/>
            <a:endParaRPr lang="en-US" sz="26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93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0C7015-7120-9083-1BFF-53699603B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85949-8B43-88BD-8BD5-41BA719F7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245" y="-487753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What are the selection pressures?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E41AA9-EE4C-57E2-9711-167D5AE39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29" y="1899846"/>
            <a:ext cx="6227300" cy="441654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Religious/spiritual life as a channel of communication between the ego and the unconscious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Connection to the macrocosm through connection to the microcosm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Religion as a means of survival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Meditation, prayer, ritual, study of religious texts, dance, singing, ceremony, art etc.,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All behaviors of our ancestors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Looked at connection to metaphysical ideas as vital to human life</a:t>
            </a:r>
          </a:p>
          <a:p>
            <a:pPr lvl="2"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Aztec Civilization">
            <a:extLst>
              <a:ext uri="{FF2B5EF4-FFF2-40B4-BE49-F238E27FC236}">
                <a16:creationId xmlns:a16="http://schemas.microsoft.com/office/drawing/2014/main" id="{EEDFC4A6-F5E1-4C49-1594-63671D8FB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29" y="2781886"/>
            <a:ext cx="51450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47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204B5A-9642-040C-6F28-6E3C7C8A8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A2CA-7A27-B08B-DD01-DB160B335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421" y="112542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Was selection operative only to Paleolithic times, or does it continue?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8FDF1-94E7-9EC2-4316-EF417AC67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397" y="2613819"/>
            <a:ext cx="5889674" cy="3488079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bg1"/>
                </a:solidFill>
              </a:rPr>
              <a:t>Religion has always been important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bg1"/>
                </a:solidFill>
              </a:rPr>
              <a:t>Agricultural societies intensified religious institutionalization, possibly amplifying selection for religiosity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bg1"/>
                </a:solidFill>
              </a:rPr>
              <a:t>As long as we have a psyche that is organized by the Self we will have religion?</a:t>
            </a:r>
          </a:p>
        </p:txBody>
      </p:sp>
      <p:pic>
        <p:nvPicPr>
          <p:cNvPr id="1026" name="Picture 2" descr="Ancient Cave Art Strengthens Evidence for the Image of God - Reasons to  Believe">
            <a:extLst>
              <a:ext uri="{FF2B5EF4-FFF2-40B4-BE49-F238E27FC236}">
                <a16:creationId xmlns:a16="http://schemas.microsoft.com/office/drawing/2014/main" id="{551F3F46-511F-F78D-853F-3C4A62183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748" y="2228659"/>
            <a:ext cx="5170951" cy="299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57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EDBE4-80DC-C33B-3A41-1FA3FCAE7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D483D-9641-D6B8-50E4-03F7DFAC2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110" y="-487754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Why don’t more of us have the relevant trait?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5CAEFC-ABB1-24C9-2ADD-08F3D8779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29" y="1899846"/>
            <a:ext cx="10081846" cy="469790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modern western psyche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Disconnection from the unconscious: instinctual, embodied life, (like hiking, dancing, manual labor, etc.)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unconscious as the source of spiritual symbolism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Art, myth, dreams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We all have a religious function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Everyone has a God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Project “God” onto many things: money, career, children, romance, drugs, sex, countries, politics, race, religions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Depression and anxiety are often the unconscious’s means for communication with a disconnected ego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Suffering incites change and deeper confrontation with ourself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Psyche often demands connection with the sacred</a:t>
            </a:r>
          </a:p>
          <a:p>
            <a:pPr lvl="1" algn="l"/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074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6D575A-4930-2258-FD7E-6D401BCB7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74DD-FC60-37AA-7FB4-B0413857C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245" y="0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Do we have any evidence for a genetic and/or neural basis for the trait?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CA46B4-335A-C01F-B112-AAE4BFD80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245" y="2387599"/>
            <a:ext cx="7943558" cy="405540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Science and metaphysics are antithetical in nature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Natural sciences studies the world of matter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Religions differentiate between a metaphysical, spiritual, reality and a material world accessible to the senses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Alterations in default mode network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Meditation science supports the idea that: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Brain has built-in networks capable of producing self-transcendent states of consciousness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These states can be reliably induced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Psychedelic studies and drug addiction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 descr="Is this the world's happiest man? Brain scans reveal French monk has  'abnormally large capacity' for joy - thanks to meditation">
            <a:extLst>
              <a:ext uri="{FF2B5EF4-FFF2-40B4-BE49-F238E27FC236}">
                <a16:creationId xmlns:a16="http://schemas.microsoft.com/office/drawing/2014/main" id="{7B4408A8-3DD3-9B29-12AA-E6C8D58EE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670" y="2082017"/>
            <a:ext cx="2630527" cy="389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6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C5BC14-231A-C81A-DABD-78D86DD4E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0A36-A6E4-CB0B-EB04-E35A2C5B7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73" y="117158"/>
            <a:ext cx="11995053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Can we argue that this trait and its related behaviors have a memetic basis, as opposed to only a genetic basis?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B2C95-9211-2B13-AC56-61795DD59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29" y="2697480"/>
            <a:ext cx="9144000" cy="3267221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Both?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flow and change of culture is largely religious in basis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Evolution in humanity’s consciousness as intertwined with religion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Spirituality is moderately heritable (20-40%)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Cultural evolution operates faster than genetic evolution, explaining rapid religious change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Religious institutions are replicators of symbolic systems across generations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31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CC7994-8A34-A970-75DC-8BC7F70C5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59E44-2EF7-6D33-0A38-CF7489316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73" y="-1193800"/>
            <a:ext cx="11995053" cy="2387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ABA27-BCDF-33D1-5C0C-E3DC89BA7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29" y="1730326"/>
            <a:ext cx="9144000" cy="430471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Brewer, J. A., </a:t>
            </a:r>
            <a:r>
              <a:rPr lang="en-US" dirty="0" err="1">
                <a:solidFill>
                  <a:schemeClr val="bg1"/>
                </a:solidFill>
              </a:rPr>
              <a:t>Worhunsky</a:t>
            </a:r>
            <a:r>
              <a:rPr lang="en-US" dirty="0">
                <a:solidFill>
                  <a:schemeClr val="bg1"/>
                </a:solidFill>
              </a:rPr>
              <a:t>, P. D., Gray, J. R., Tang, Y.-Y., Weber, J., &amp; Kober, H. (2011). </a:t>
            </a:r>
            <a:r>
              <a:rPr lang="en-US" i="1" dirty="0">
                <a:solidFill>
                  <a:schemeClr val="bg1"/>
                </a:solidFill>
              </a:rPr>
              <a:t>Meditation experience is associated with differences in default mode network activity and connectivity.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Proceedings of the National Academy of Sciences of the United States of America, 108</a:t>
            </a:r>
            <a:r>
              <a:rPr lang="en-US" dirty="0">
                <a:solidFill>
                  <a:schemeClr val="bg1"/>
                </a:solidFill>
              </a:rPr>
              <a:t>(50), 20254–20259.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</a:rPr>
              <a:t>Jung, C. G., et al. </a:t>
            </a:r>
            <a:r>
              <a:rPr lang="en-US" i="1" dirty="0">
                <a:solidFill>
                  <a:schemeClr val="bg1"/>
                </a:solidFill>
                <a:effectLst/>
              </a:rPr>
              <a:t>The Collected Works of C. G. Jung</a:t>
            </a:r>
            <a:r>
              <a:rPr lang="en-US" dirty="0">
                <a:solidFill>
                  <a:schemeClr val="bg1"/>
                </a:solidFill>
                <a:effectLst/>
              </a:rPr>
              <a:t>. Pantheon Books, 1953.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Tang, Y.-Y., Hölzel, B. K., &amp; Posner, M. I. (2015). </a:t>
            </a:r>
            <a:r>
              <a:rPr lang="en-US" i="1" dirty="0">
                <a:solidFill>
                  <a:schemeClr val="bg1"/>
                </a:solidFill>
              </a:rPr>
              <a:t>The neuroscience of mindfulness meditation.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Nature Reviews Neuroscience, 16</a:t>
            </a:r>
            <a:r>
              <a:rPr lang="en-US" dirty="0">
                <a:solidFill>
                  <a:schemeClr val="bg1"/>
                </a:solidFill>
              </a:rPr>
              <a:t>(4), 213–225.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https://doi.org/10.1038/nrn3916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effectLst/>
              </a:rPr>
              <a:t>Chatgpt.com</a:t>
            </a:r>
            <a:endParaRPr lang="en-US" dirty="0">
              <a:solidFill>
                <a:schemeClr val="bg1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716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897</Words>
  <Application>Microsoft Macintosh PowerPoint</Application>
  <PresentationFormat>Widescreen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The Religious Instinct and Inclination of Human Beings</vt:lpstr>
      <vt:lpstr>Why is humanity often religious?</vt:lpstr>
      <vt:lpstr>Variation in the trait</vt:lpstr>
      <vt:lpstr>Independent of other psychological characteristics?</vt:lpstr>
      <vt:lpstr>Jung’s model of the psyche</vt:lpstr>
      <vt:lpstr>What are the cultural impacts or ramifications of the trait?</vt:lpstr>
      <vt:lpstr>What are the selection pressures?</vt:lpstr>
      <vt:lpstr>Was selection operative only to Paleolithic times, or does it continue?</vt:lpstr>
      <vt:lpstr>Why don’t more of us have the relevant trait?</vt:lpstr>
      <vt:lpstr>Do we have any evidence for a genetic and/or neural basis for the trait?</vt:lpstr>
      <vt:lpstr>Can we argue that this trait and its related behaviors have a memetic basis, as opposed to only a genetic basis?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 Pinchos Wechter</dc:creator>
  <cp:lastModifiedBy>Solomon Pinchos Wechter</cp:lastModifiedBy>
  <cp:revision>1</cp:revision>
  <dcterms:created xsi:type="dcterms:W3CDTF">2026-02-14T22:53:12Z</dcterms:created>
  <dcterms:modified xsi:type="dcterms:W3CDTF">2026-02-15T14:59:29Z</dcterms:modified>
</cp:coreProperties>
</file>