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embeddedFontLst>
    <p:embeddedFont>
      <p:font typeface="Hammersmith One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6" roundtripDataSignature="AMtx7mjdJoeSlITuWX45rplDCZpO2XRG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HammersmithOne-regular.fntdata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c849b010c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c849b010c1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c849b010c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3c849b010c1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c849b010c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3c849b010c1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c849b010c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c849b010c1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3.png"/><Relationship Id="rId7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Relationship Id="rId5" Type="http://schemas.openxmlformats.org/officeDocument/2006/relationships/image" Target="../media/image15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7.png"/><Relationship Id="rId5" Type="http://schemas.openxmlformats.org/officeDocument/2006/relationships/image" Target="../media/image20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Relationship Id="rId5" Type="http://schemas.openxmlformats.org/officeDocument/2006/relationships/image" Target="../media/image15.png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7.png"/><Relationship Id="rId5" Type="http://schemas.openxmlformats.org/officeDocument/2006/relationships/image" Target="../media/image20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flipH="1">
            <a:off x="1961047" y="2070436"/>
            <a:ext cx="14365907" cy="6007561"/>
          </a:xfrm>
          <a:custGeom>
            <a:rect b="b" l="l" r="r" t="t"/>
            <a:pathLst>
              <a:path extrusionOk="0" h="6007561" w="14365907">
                <a:moveTo>
                  <a:pt x="14365906" y="0"/>
                </a:moveTo>
                <a:lnTo>
                  <a:pt x="0" y="0"/>
                </a:lnTo>
                <a:lnTo>
                  <a:pt x="0" y="6007561"/>
                </a:lnTo>
                <a:lnTo>
                  <a:pt x="14365906" y="6007561"/>
                </a:lnTo>
                <a:lnTo>
                  <a:pt x="14365906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3080845" y="3962243"/>
            <a:ext cx="12126300" cy="18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809">
                <a:solidFill>
                  <a:srgbClr val="FA735C"/>
                </a:solidFill>
              </a:rPr>
              <a:t>Conformity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 flipH="1">
            <a:off x="12860598" y="3962239"/>
            <a:ext cx="8032521" cy="10202972"/>
          </a:xfrm>
          <a:custGeom>
            <a:rect b="b" l="l" r="r" t="t"/>
            <a:pathLst>
              <a:path extrusionOk="0" h="10202972" w="8032521">
                <a:moveTo>
                  <a:pt x="8032521" y="0"/>
                </a:moveTo>
                <a:lnTo>
                  <a:pt x="0" y="0"/>
                </a:lnTo>
                <a:lnTo>
                  <a:pt x="0" y="10202972"/>
                </a:lnTo>
                <a:lnTo>
                  <a:pt x="8032521" y="10202972"/>
                </a:lnTo>
                <a:lnTo>
                  <a:pt x="803252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12860598" y="7706081"/>
            <a:ext cx="6639019" cy="2580919"/>
          </a:xfrm>
          <a:custGeom>
            <a:rect b="b" l="l" r="r" t="t"/>
            <a:pathLst>
              <a:path extrusionOk="0" h="2580919" w="6639019">
                <a:moveTo>
                  <a:pt x="0" y="0"/>
                </a:moveTo>
                <a:lnTo>
                  <a:pt x="6639019" y="0"/>
                </a:lnTo>
                <a:lnTo>
                  <a:pt x="6639019" y="2580919"/>
                </a:lnTo>
                <a:lnTo>
                  <a:pt x="0" y="25809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 rot="1616531">
            <a:off x="-3544829" y="-1840581"/>
            <a:ext cx="6451067" cy="8688306"/>
          </a:xfrm>
          <a:custGeom>
            <a:rect b="b" l="l" r="r" t="t"/>
            <a:pathLst>
              <a:path extrusionOk="0" h="8688306" w="6451067">
                <a:moveTo>
                  <a:pt x="0" y="0"/>
                </a:moveTo>
                <a:lnTo>
                  <a:pt x="6451067" y="0"/>
                </a:lnTo>
                <a:lnTo>
                  <a:pt x="6451067" y="8688306"/>
                </a:lnTo>
                <a:lnTo>
                  <a:pt x="0" y="8688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 rot="-798444">
            <a:off x="15157717" y="-1476411"/>
            <a:ext cx="6451067" cy="8688306"/>
          </a:xfrm>
          <a:custGeom>
            <a:rect b="b" l="l" r="r" t="t"/>
            <a:pathLst>
              <a:path extrusionOk="0" h="8688306" w="6451067">
                <a:moveTo>
                  <a:pt x="0" y="0"/>
                </a:moveTo>
                <a:lnTo>
                  <a:pt x="6451066" y="0"/>
                </a:lnTo>
                <a:lnTo>
                  <a:pt x="6451066" y="8688306"/>
                </a:lnTo>
                <a:lnTo>
                  <a:pt x="0" y="8688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-615820" y="3962239"/>
            <a:ext cx="11876592" cy="11077621"/>
          </a:xfrm>
          <a:custGeom>
            <a:rect b="b" l="l" r="r" t="t"/>
            <a:pathLst>
              <a:path extrusionOk="0" h="11077621" w="11876592">
                <a:moveTo>
                  <a:pt x="0" y="0"/>
                </a:moveTo>
                <a:lnTo>
                  <a:pt x="11876592" y="0"/>
                </a:lnTo>
                <a:lnTo>
                  <a:pt x="11876592" y="11077621"/>
                </a:lnTo>
                <a:lnTo>
                  <a:pt x="0" y="110776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 txBox="1"/>
          <p:nvPr/>
        </p:nvSpPr>
        <p:spPr>
          <a:xfrm>
            <a:off x="4524449" y="990600"/>
            <a:ext cx="9239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DB60A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Roy Park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12216274" y="2157938"/>
            <a:ext cx="5630198" cy="4360806"/>
            <a:chOff x="0" y="-66675"/>
            <a:chExt cx="1482850" cy="1148525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1482850" cy="1081850"/>
            </a:xfrm>
            <a:custGeom>
              <a:rect b="b" l="l" r="r" t="t"/>
              <a:pathLst>
                <a:path extrusionOk="0" h="1081850" w="1482850">
                  <a:moveTo>
                    <a:pt x="70129" y="0"/>
                  </a:moveTo>
                  <a:lnTo>
                    <a:pt x="1412722" y="0"/>
                  </a:lnTo>
                  <a:cubicBezTo>
                    <a:pt x="1431321" y="0"/>
                    <a:pt x="1449159" y="7389"/>
                    <a:pt x="1462310" y="20540"/>
                  </a:cubicBezTo>
                  <a:cubicBezTo>
                    <a:pt x="1475462" y="33692"/>
                    <a:pt x="1482850" y="51529"/>
                    <a:pt x="1482850" y="70129"/>
                  </a:cubicBezTo>
                  <a:lnTo>
                    <a:pt x="1482850" y="1011721"/>
                  </a:lnTo>
                  <a:cubicBezTo>
                    <a:pt x="1482850" y="1050452"/>
                    <a:pt x="1451453" y="1081850"/>
                    <a:pt x="1412722" y="1081850"/>
                  </a:cubicBezTo>
                  <a:lnTo>
                    <a:pt x="70129" y="1081850"/>
                  </a:lnTo>
                  <a:cubicBezTo>
                    <a:pt x="31398" y="1081850"/>
                    <a:pt x="0" y="1050452"/>
                    <a:pt x="0" y="1011721"/>
                  </a:cubicBezTo>
                  <a:lnTo>
                    <a:pt x="0" y="70129"/>
                  </a:lnTo>
                  <a:cubicBezTo>
                    <a:pt x="0" y="31398"/>
                    <a:pt x="31398" y="0"/>
                    <a:pt x="70129" y="0"/>
                  </a:cubicBezTo>
                  <a:close/>
                </a:path>
              </a:pathLst>
            </a:custGeom>
            <a:solidFill>
              <a:srgbClr val="FFFC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66675"/>
              <a:ext cx="1482850" cy="114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2"/>
          <p:cNvGrpSpPr/>
          <p:nvPr/>
        </p:nvGrpSpPr>
        <p:grpSpPr>
          <a:xfrm>
            <a:off x="440609" y="2157938"/>
            <a:ext cx="5630198" cy="7527677"/>
            <a:chOff x="0" y="-66675"/>
            <a:chExt cx="1482850" cy="1982598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1482850" cy="1915923"/>
            </a:xfrm>
            <a:custGeom>
              <a:rect b="b" l="l" r="r" t="t"/>
              <a:pathLst>
                <a:path extrusionOk="0" h="1915923" w="1482850">
                  <a:moveTo>
                    <a:pt x="70129" y="0"/>
                  </a:moveTo>
                  <a:lnTo>
                    <a:pt x="1412722" y="0"/>
                  </a:lnTo>
                  <a:cubicBezTo>
                    <a:pt x="1431321" y="0"/>
                    <a:pt x="1449159" y="7389"/>
                    <a:pt x="1462310" y="20540"/>
                  </a:cubicBezTo>
                  <a:cubicBezTo>
                    <a:pt x="1475462" y="33692"/>
                    <a:pt x="1482850" y="51529"/>
                    <a:pt x="1482850" y="70129"/>
                  </a:cubicBezTo>
                  <a:lnTo>
                    <a:pt x="1482850" y="1845794"/>
                  </a:lnTo>
                  <a:cubicBezTo>
                    <a:pt x="1482850" y="1864393"/>
                    <a:pt x="1475462" y="1882231"/>
                    <a:pt x="1462310" y="1895383"/>
                  </a:cubicBezTo>
                  <a:cubicBezTo>
                    <a:pt x="1449159" y="1908534"/>
                    <a:pt x="1431321" y="1915923"/>
                    <a:pt x="1412722" y="1915923"/>
                  </a:cubicBezTo>
                  <a:lnTo>
                    <a:pt x="70129" y="1915923"/>
                  </a:lnTo>
                  <a:cubicBezTo>
                    <a:pt x="31398" y="1915923"/>
                    <a:pt x="0" y="1884525"/>
                    <a:pt x="0" y="1845794"/>
                  </a:cubicBezTo>
                  <a:lnTo>
                    <a:pt x="0" y="70129"/>
                  </a:lnTo>
                  <a:cubicBezTo>
                    <a:pt x="0" y="31398"/>
                    <a:pt x="31398" y="0"/>
                    <a:pt x="70129" y="0"/>
                  </a:cubicBezTo>
                  <a:close/>
                </a:path>
              </a:pathLst>
            </a:custGeom>
            <a:solidFill>
              <a:srgbClr val="FFFC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0" y="-66675"/>
              <a:ext cx="1482850" cy="19825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2"/>
          <p:cNvGrpSpPr/>
          <p:nvPr/>
        </p:nvGrpSpPr>
        <p:grpSpPr>
          <a:xfrm>
            <a:off x="6328901" y="2157938"/>
            <a:ext cx="5630198" cy="6909862"/>
            <a:chOff x="0" y="-66675"/>
            <a:chExt cx="1482850" cy="1819881"/>
          </a:xfrm>
        </p:grpSpPr>
        <p:sp>
          <p:nvSpPr>
            <p:cNvPr id="103" name="Google Shape;103;p2"/>
            <p:cNvSpPr/>
            <p:nvPr/>
          </p:nvSpPr>
          <p:spPr>
            <a:xfrm>
              <a:off x="0" y="0"/>
              <a:ext cx="1482850" cy="1753206"/>
            </a:xfrm>
            <a:custGeom>
              <a:rect b="b" l="l" r="r" t="t"/>
              <a:pathLst>
                <a:path extrusionOk="0" h="1753206" w="1482850">
                  <a:moveTo>
                    <a:pt x="70129" y="0"/>
                  </a:moveTo>
                  <a:lnTo>
                    <a:pt x="1412722" y="0"/>
                  </a:lnTo>
                  <a:cubicBezTo>
                    <a:pt x="1431321" y="0"/>
                    <a:pt x="1449159" y="7389"/>
                    <a:pt x="1462310" y="20540"/>
                  </a:cubicBezTo>
                  <a:cubicBezTo>
                    <a:pt x="1475462" y="33692"/>
                    <a:pt x="1482850" y="51529"/>
                    <a:pt x="1482850" y="70129"/>
                  </a:cubicBezTo>
                  <a:lnTo>
                    <a:pt x="1482850" y="1683077"/>
                  </a:lnTo>
                  <a:cubicBezTo>
                    <a:pt x="1482850" y="1721808"/>
                    <a:pt x="1451453" y="1753206"/>
                    <a:pt x="1412722" y="1753206"/>
                  </a:cubicBezTo>
                  <a:lnTo>
                    <a:pt x="70129" y="1753206"/>
                  </a:lnTo>
                  <a:cubicBezTo>
                    <a:pt x="51529" y="1753206"/>
                    <a:pt x="33692" y="1745818"/>
                    <a:pt x="20540" y="1732666"/>
                  </a:cubicBezTo>
                  <a:cubicBezTo>
                    <a:pt x="7389" y="1719514"/>
                    <a:pt x="0" y="1701677"/>
                    <a:pt x="0" y="1683077"/>
                  </a:cubicBezTo>
                  <a:lnTo>
                    <a:pt x="0" y="70129"/>
                  </a:lnTo>
                  <a:cubicBezTo>
                    <a:pt x="0" y="31398"/>
                    <a:pt x="31398" y="0"/>
                    <a:pt x="70129" y="0"/>
                  </a:cubicBezTo>
                  <a:close/>
                </a:path>
              </a:pathLst>
            </a:custGeom>
            <a:solidFill>
              <a:srgbClr val="FFFC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0" y="-66675"/>
              <a:ext cx="1482850" cy="18198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2"/>
          <p:cNvSpPr txBox="1"/>
          <p:nvPr/>
        </p:nvSpPr>
        <p:spPr>
          <a:xfrm>
            <a:off x="6923388" y="3900004"/>
            <a:ext cx="4441200" cy="42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Natural selection favored minds that track and follow social norms.</a:t>
            </a:r>
            <a:endParaRPr sz="3400"/>
          </a:p>
        </p:txBody>
      </p:sp>
      <p:sp>
        <p:nvSpPr>
          <p:cNvPr id="106" name="Google Shape;106;p2"/>
          <p:cNvSpPr txBox="1"/>
          <p:nvPr/>
        </p:nvSpPr>
        <p:spPr>
          <a:xfrm>
            <a:off x="6573349" y="2892000"/>
            <a:ext cx="5141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Core EP Claim</a:t>
            </a:r>
            <a:endParaRPr sz="4100"/>
          </a:p>
        </p:txBody>
      </p:sp>
      <p:sp>
        <p:nvSpPr>
          <p:cNvPr id="107" name="Google Shape;107;p2"/>
          <p:cNvSpPr txBox="1"/>
          <p:nvPr/>
        </p:nvSpPr>
        <p:spPr>
          <a:xfrm>
            <a:off x="535859" y="833438"/>
            <a:ext cx="17216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779CE3"/>
                </a:solidFill>
              </a:rPr>
              <a:t>What is Conformity?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685058" y="4798645"/>
            <a:ext cx="5141400" cy="48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Conformity evolved because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belonging = survival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In ancestral environments: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000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700"/>
              <a:buFont typeface="Hammersmith One"/>
              <a:buChar char="-"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Humans depended on groups for food, protection, and mating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000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700"/>
              <a:buFont typeface="Hammersmith One"/>
              <a:buChar char="-"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Being rejected often meant death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685058" y="2892000"/>
            <a:ext cx="5141400" cy="14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Evolutionary Psychology Lens</a:t>
            </a:r>
            <a:endParaRPr sz="4100"/>
          </a:p>
        </p:txBody>
      </p:sp>
      <p:sp>
        <p:nvSpPr>
          <p:cNvPr id="110" name="Google Shape;110;p2"/>
          <p:cNvSpPr txBox="1"/>
          <p:nvPr/>
        </p:nvSpPr>
        <p:spPr>
          <a:xfrm>
            <a:off x="12702934" y="3660254"/>
            <a:ext cx="4556400" cy="24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Conformity = tendency to align behavior, beliefs, and norms with a group</a:t>
            </a:r>
            <a:endParaRPr sz="2300"/>
          </a:p>
        </p:txBody>
      </p:sp>
      <p:sp>
        <p:nvSpPr>
          <p:cNvPr id="111" name="Google Shape;111;p2"/>
          <p:cNvSpPr/>
          <p:nvPr/>
        </p:nvSpPr>
        <p:spPr>
          <a:xfrm flipH="1">
            <a:off x="11714651" y="5929948"/>
            <a:ext cx="9314753" cy="7739713"/>
          </a:xfrm>
          <a:custGeom>
            <a:rect b="b" l="l" r="r" t="t"/>
            <a:pathLst>
              <a:path extrusionOk="0" h="7739713" w="9314753">
                <a:moveTo>
                  <a:pt x="9314752" y="0"/>
                </a:moveTo>
                <a:lnTo>
                  <a:pt x="0" y="0"/>
                </a:lnTo>
                <a:lnTo>
                  <a:pt x="0" y="7739712"/>
                </a:lnTo>
                <a:lnTo>
                  <a:pt x="9314752" y="7739712"/>
                </a:lnTo>
                <a:lnTo>
                  <a:pt x="931475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2"/>
          <p:cNvSpPr txBox="1"/>
          <p:nvPr/>
        </p:nvSpPr>
        <p:spPr>
          <a:xfrm>
            <a:off x="12461542" y="2797800"/>
            <a:ext cx="5141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Definition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/>
          <p:nvPr/>
        </p:nvSpPr>
        <p:spPr>
          <a:xfrm>
            <a:off x="3098156" y="335238"/>
            <a:ext cx="12091800" cy="23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779CE3"/>
                </a:solidFill>
              </a:rPr>
              <a:t>Nature of Variation (Why People Differ)</a:t>
            </a:r>
            <a:endParaRPr/>
          </a:p>
        </p:txBody>
      </p:sp>
      <p:sp>
        <p:nvSpPr>
          <p:cNvPr id="118" name="Google Shape;118;p3"/>
          <p:cNvSpPr/>
          <p:nvPr/>
        </p:nvSpPr>
        <p:spPr>
          <a:xfrm>
            <a:off x="2081375" y="3087381"/>
            <a:ext cx="4129136" cy="5399168"/>
          </a:xfrm>
          <a:custGeom>
            <a:rect b="b" l="l" r="r" t="t"/>
            <a:pathLst>
              <a:path extrusionOk="0" h="5399168" w="4129136">
                <a:moveTo>
                  <a:pt x="0" y="0"/>
                </a:moveTo>
                <a:lnTo>
                  <a:pt x="4129136" y="0"/>
                </a:lnTo>
                <a:lnTo>
                  <a:pt x="4129136" y="5399168"/>
                </a:lnTo>
                <a:lnTo>
                  <a:pt x="0" y="5399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>
            <a:off x="12077489" y="3087381"/>
            <a:ext cx="4129136" cy="5399168"/>
          </a:xfrm>
          <a:custGeom>
            <a:rect b="b" l="l" r="r" t="t"/>
            <a:pathLst>
              <a:path extrusionOk="0" h="5399168" w="4129136">
                <a:moveTo>
                  <a:pt x="0" y="0"/>
                </a:moveTo>
                <a:lnTo>
                  <a:pt x="4129136" y="0"/>
                </a:lnTo>
                <a:lnTo>
                  <a:pt x="4129136" y="5399168"/>
                </a:lnTo>
                <a:lnTo>
                  <a:pt x="0" y="5399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2392225" y="3429000"/>
            <a:ext cx="3507300" cy="12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99">
                <a:solidFill>
                  <a:srgbClr val="245357"/>
                </a:solidFill>
              </a:rPr>
              <a:t>High conformists: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2679000" y="4834050"/>
            <a:ext cx="31395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10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Strongly follow rules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Sensitive to social approval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Avoid standing out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-6199222" y="3087381"/>
            <a:ext cx="8878228" cy="8636095"/>
          </a:xfrm>
          <a:custGeom>
            <a:rect b="b" l="l" r="r" t="t"/>
            <a:pathLst>
              <a:path extrusionOk="0" h="8636095" w="8878228">
                <a:moveTo>
                  <a:pt x="0" y="0"/>
                </a:moveTo>
                <a:lnTo>
                  <a:pt x="8878228" y="0"/>
                </a:lnTo>
                <a:lnTo>
                  <a:pt x="8878228" y="8636095"/>
                </a:lnTo>
                <a:lnTo>
                  <a:pt x="0" y="8636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3"/>
          <p:cNvSpPr/>
          <p:nvPr/>
        </p:nvSpPr>
        <p:spPr>
          <a:xfrm flipH="1">
            <a:off x="14246885" y="335247"/>
            <a:ext cx="3221296" cy="3080731"/>
          </a:xfrm>
          <a:custGeom>
            <a:rect b="b" l="l" r="r" t="t"/>
            <a:pathLst>
              <a:path extrusionOk="0" h="3080731" w="3221296">
                <a:moveTo>
                  <a:pt x="3221296" y="0"/>
                </a:moveTo>
                <a:lnTo>
                  <a:pt x="0" y="0"/>
                </a:lnTo>
                <a:lnTo>
                  <a:pt x="0" y="3080731"/>
                </a:lnTo>
                <a:lnTo>
                  <a:pt x="3221296" y="3080731"/>
                </a:lnTo>
                <a:lnTo>
                  <a:pt x="3221296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3"/>
          <p:cNvSpPr/>
          <p:nvPr/>
        </p:nvSpPr>
        <p:spPr>
          <a:xfrm>
            <a:off x="7079432" y="3087381"/>
            <a:ext cx="4129136" cy="5399168"/>
          </a:xfrm>
          <a:custGeom>
            <a:rect b="b" l="l" r="r" t="t"/>
            <a:pathLst>
              <a:path extrusionOk="0" h="5399168" w="4129136">
                <a:moveTo>
                  <a:pt x="0" y="0"/>
                </a:moveTo>
                <a:lnTo>
                  <a:pt x="4129136" y="0"/>
                </a:lnTo>
                <a:lnTo>
                  <a:pt x="4129136" y="5399168"/>
                </a:lnTo>
                <a:lnTo>
                  <a:pt x="0" y="5399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3"/>
          <p:cNvSpPr txBox="1"/>
          <p:nvPr/>
        </p:nvSpPr>
        <p:spPr>
          <a:xfrm>
            <a:off x="7787396" y="3581554"/>
            <a:ext cx="2713200" cy="12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99">
                <a:solidFill>
                  <a:srgbClr val="245357"/>
                </a:solidFill>
              </a:rPr>
              <a:t>Low conformists: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12531400" y="3673325"/>
            <a:ext cx="3221400" cy="17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>
                <a:solidFill>
                  <a:srgbClr val="245357"/>
                </a:solidFill>
              </a:rPr>
              <a:t>Partly independent but linked to:</a:t>
            </a:r>
            <a:endParaRPr sz="1000"/>
          </a:p>
        </p:txBody>
      </p:sp>
      <p:sp>
        <p:nvSpPr>
          <p:cNvPr id="127" name="Google Shape;127;p3"/>
          <p:cNvSpPr txBox="1"/>
          <p:nvPr/>
        </p:nvSpPr>
        <p:spPr>
          <a:xfrm>
            <a:off x="7787400" y="5074055"/>
            <a:ext cx="27132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10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Independent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Innovative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Willing to challenge norms</a:t>
            </a:r>
            <a:r>
              <a:rPr b="0" i="0" lang="en-US" sz="2400" u="none" cap="none" strike="noStrike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.</a:t>
            </a:r>
            <a:endParaRPr/>
          </a:p>
        </p:txBody>
      </p:sp>
      <p:sp>
        <p:nvSpPr>
          <p:cNvPr id="128" name="Google Shape;128;p3"/>
          <p:cNvSpPr txBox="1"/>
          <p:nvPr/>
        </p:nvSpPr>
        <p:spPr>
          <a:xfrm>
            <a:off x="12785463" y="5657166"/>
            <a:ext cx="27132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1000" lvl="0" marL="45720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Risk tolerance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Social anxiety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Leadership tendencies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9032890" y="7004304"/>
            <a:ext cx="7315200" cy="3282696"/>
          </a:xfrm>
          <a:custGeom>
            <a:rect b="b" l="l" r="r" t="t"/>
            <a:pathLst>
              <a:path extrusionOk="0" h="3282696" w="7315200">
                <a:moveTo>
                  <a:pt x="0" y="0"/>
                </a:moveTo>
                <a:lnTo>
                  <a:pt x="7315200" y="0"/>
                </a:lnTo>
                <a:lnTo>
                  <a:pt x="7315200" y="3282696"/>
                </a:lnTo>
                <a:lnTo>
                  <a:pt x="0" y="3282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/>
          <p:nvPr/>
        </p:nvSpPr>
        <p:spPr>
          <a:xfrm flipH="1">
            <a:off x="8444122" y="-1162981"/>
            <a:ext cx="10209380" cy="10209380"/>
          </a:xfrm>
          <a:custGeom>
            <a:rect b="b" l="l" r="r" t="t"/>
            <a:pathLst>
              <a:path extrusionOk="0" h="10209380" w="10209380">
                <a:moveTo>
                  <a:pt x="10209380" y="0"/>
                </a:moveTo>
                <a:lnTo>
                  <a:pt x="0" y="0"/>
                </a:lnTo>
                <a:lnTo>
                  <a:pt x="0" y="10209380"/>
                </a:lnTo>
                <a:lnTo>
                  <a:pt x="10209380" y="10209380"/>
                </a:lnTo>
                <a:lnTo>
                  <a:pt x="1020938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7"/>
          <p:cNvSpPr/>
          <p:nvPr/>
        </p:nvSpPr>
        <p:spPr>
          <a:xfrm>
            <a:off x="-879419" y="-1162981"/>
            <a:ext cx="10209380" cy="10209380"/>
          </a:xfrm>
          <a:custGeom>
            <a:rect b="b" l="l" r="r" t="t"/>
            <a:pathLst>
              <a:path extrusionOk="0" h="10209380" w="10209380">
                <a:moveTo>
                  <a:pt x="0" y="0"/>
                </a:moveTo>
                <a:lnTo>
                  <a:pt x="10209380" y="0"/>
                </a:lnTo>
                <a:lnTo>
                  <a:pt x="10209380" y="10209380"/>
                </a:lnTo>
                <a:lnTo>
                  <a:pt x="0" y="102093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6" name="Google Shape;136;p7"/>
          <p:cNvGrpSpPr/>
          <p:nvPr/>
        </p:nvGrpSpPr>
        <p:grpSpPr>
          <a:xfrm>
            <a:off x="-365502" y="7225667"/>
            <a:ext cx="19019132" cy="4065288"/>
            <a:chOff x="0" y="-66675"/>
            <a:chExt cx="5009121" cy="1070686"/>
          </a:xfrm>
        </p:grpSpPr>
        <p:sp>
          <p:nvSpPr>
            <p:cNvPr id="137" name="Google Shape;137;p7"/>
            <p:cNvSpPr/>
            <p:nvPr/>
          </p:nvSpPr>
          <p:spPr>
            <a:xfrm>
              <a:off x="0" y="0"/>
              <a:ext cx="5009121" cy="1004011"/>
            </a:xfrm>
            <a:custGeom>
              <a:rect b="b" l="l" r="r" t="t"/>
              <a:pathLst>
                <a:path extrusionOk="0" h="1004011" w="5009121">
                  <a:moveTo>
                    <a:pt x="0" y="0"/>
                  </a:moveTo>
                  <a:lnTo>
                    <a:pt x="5009121" y="0"/>
                  </a:lnTo>
                  <a:lnTo>
                    <a:pt x="5009121" y="1004011"/>
                  </a:lnTo>
                  <a:lnTo>
                    <a:pt x="0" y="1004011"/>
                  </a:lnTo>
                  <a:close/>
                </a:path>
              </a:pathLst>
            </a:custGeom>
            <a:solidFill>
              <a:srgbClr val="B0DDA7"/>
            </a:solidFill>
            <a:ln>
              <a:noFill/>
            </a:ln>
          </p:spPr>
        </p:sp>
        <p:sp>
          <p:nvSpPr>
            <p:cNvPr id="138" name="Google Shape;138;p7"/>
            <p:cNvSpPr txBox="1"/>
            <p:nvPr/>
          </p:nvSpPr>
          <p:spPr>
            <a:xfrm>
              <a:off x="0" y="-66675"/>
              <a:ext cx="5009121" cy="10706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" name="Google Shape;139;p7"/>
          <p:cNvSpPr/>
          <p:nvPr/>
        </p:nvSpPr>
        <p:spPr>
          <a:xfrm>
            <a:off x="3097763" y="762150"/>
            <a:ext cx="12092474" cy="9031986"/>
          </a:xfrm>
          <a:custGeom>
            <a:rect b="b" l="l" r="r" t="t"/>
            <a:pathLst>
              <a:path extrusionOk="0" h="8229600" w="11196735">
                <a:moveTo>
                  <a:pt x="0" y="0"/>
                </a:moveTo>
                <a:lnTo>
                  <a:pt x="11196735" y="0"/>
                </a:lnTo>
                <a:lnTo>
                  <a:pt x="111967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7"/>
          <p:cNvSpPr txBox="1"/>
          <p:nvPr/>
        </p:nvSpPr>
        <p:spPr>
          <a:xfrm>
            <a:off x="4935388" y="1869430"/>
            <a:ext cx="8809500" cy="10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33">
                <a:solidFill>
                  <a:srgbClr val="EF875A"/>
                </a:solidFill>
              </a:rPr>
              <a:t>Selection Pressures</a:t>
            </a:r>
            <a:endParaRPr/>
          </a:p>
        </p:txBody>
      </p:sp>
      <p:sp>
        <p:nvSpPr>
          <p:cNvPr id="141" name="Google Shape;141;p7"/>
          <p:cNvSpPr/>
          <p:nvPr/>
        </p:nvSpPr>
        <p:spPr>
          <a:xfrm>
            <a:off x="12949599" y="0"/>
            <a:ext cx="5011580" cy="3125403"/>
          </a:xfrm>
          <a:custGeom>
            <a:rect b="b" l="l" r="r" t="t"/>
            <a:pathLst>
              <a:path extrusionOk="0" h="3125403" w="5011580">
                <a:moveTo>
                  <a:pt x="0" y="0"/>
                </a:moveTo>
                <a:lnTo>
                  <a:pt x="5011580" y="0"/>
                </a:lnTo>
                <a:lnTo>
                  <a:pt x="5011580" y="3125403"/>
                </a:lnTo>
                <a:lnTo>
                  <a:pt x="0" y="31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7"/>
          <p:cNvSpPr/>
          <p:nvPr/>
        </p:nvSpPr>
        <p:spPr>
          <a:xfrm>
            <a:off x="-1051219" y="3963484"/>
            <a:ext cx="5777629" cy="5830635"/>
          </a:xfrm>
          <a:custGeom>
            <a:rect b="b" l="l" r="r" t="t"/>
            <a:pathLst>
              <a:path extrusionOk="0" h="5830635" w="5777629">
                <a:moveTo>
                  <a:pt x="0" y="0"/>
                </a:moveTo>
                <a:lnTo>
                  <a:pt x="5777629" y="0"/>
                </a:lnTo>
                <a:lnTo>
                  <a:pt x="5777629" y="5830635"/>
                </a:lnTo>
                <a:lnTo>
                  <a:pt x="0" y="58306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7"/>
          <p:cNvSpPr/>
          <p:nvPr/>
        </p:nvSpPr>
        <p:spPr>
          <a:xfrm>
            <a:off x="11548283" y="8037090"/>
            <a:ext cx="7105219" cy="2442419"/>
          </a:xfrm>
          <a:custGeom>
            <a:rect b="b" l="l" r="r" t="t"/>
            <a:pathLst>
              <a:path extrusionOk="0" h="2442419" w="7105219">
                <a:moveTo>
                  <a:pt x="0" y="0"/>
                </a:moveTo>
                <a:lnTo>
                  <a:pt x="7105219" y="0"/>
                </a:lnTo>
                <a:lnTo>
                  <a:pt x="7105219" y="2442420"/>
                </a:lnTo>
                <a:lnTo>
                  <a:pt x="0" y="24424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7"/>
          <p:cNvSpPr txBox="1"/>
          <p:nvPr/>
        </p:nvSpPr>
        <p:spPr>
          <a:xfrm>
            <a:off x="4935400" y="2969338"/>
            <a:ext cx="94410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Conforming helped by: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safe food practices, following hunting strategies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Respecting hierarchies, avoiding punishment or exile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Nonconformity helped by: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Discovering new resources, creating tools, adapting to change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Evolution favored a mix, but with a strong bias toward copying the group.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4"/>
          <p:cNvGrpSpPr/>
          <p:nvPr/>
        </p:nvGrpSpPr>
        <p:grpSpPr>
          <a:xfrm>
            <a:off x="-215711" y="8490792"/>
            <a:ext cx="18719545" cy="1796313"/>
            <a:chOff x="0" y="-66675"/>
            <a:chExt cx="4930218" cy="473100"/>
          </a:xfrm>
        </p:grpSpPr>
        <p:sp>
          <p:nvSpPr>
            <p:cNvPr id="150" name="Google Shape;150;p4"/>
            <p:cNvSpPr/>
            <p:nvPr/>
          </p:nvSpPr>
          <p:spPr>
            <a:xfrm>
              <a:off x="0" y="0"/>
              <a:ext cx="4930218" cy="406400"/>
            </a:xfrm>
            <a:custGeom>
              <a:rect b="b" l="l" r="r" t="t"/>
              <a:pathLst>
                <a:path extrusionOk="0" h="406400" w="4930218">
                  <a:moveTo>
                    <a:pt x="0" y="0"/>
                  </a:moveTo>
                  <a:lnTo>
                    <a:pt x="4930218" y="0"/>
                  </a:lnTo>
                  <a:lnTo>
                    <a:pt x="4930218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B0DDA7"/>
            </a:solidFill>
            <a:ln>
              <a:noFill/>
            </a:ln>
          </p:spPr>
        </p:sp>
        <p:sp>
          <p:nvSpPr>
            <p:cNvPr id="151" name="Google Shape;151;p4"/>
            <p:cNvSpPr txBox="1"/>
            <p:nvPr/>
          </p:nvSpPr>
          <p:spPr>
            <a:xfrm>
              <a:off x="0" y="-66675"/>
              <a:ext cx="4930200" cy="47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4"/>
          <p:cNvSpPr/>
          <p:nvPr/>
        </p:nvSpPr>
        <p:spPr>
          <a:xfrm>
            <a:off x="-215700" y="4985125"/>
            <a:ext cx="27170255" cy="4896018"/>
          </a:xfrm>
          <a:custGeom>
            <a:rect b="b" l="l" r="r" t="t"/>
            <a:pathLst>
              <a:path extrusionOk="0" h="4896018" w="19372731">
                <a:moveTo>
                  <a:pt x="0" y="0"/>
                </a:moveTo>
                <a:lnTo>
                  <a:pt x="19372732" y="0"/>
                </a:lnTo>
                <a:lnTo>
                  <a:pt x="19372732" y="4896018"/>
                </a:lnTo>
                <a:lnTo>
                  <a:pt x="0" y="48960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4"/>
          <p:cNvSpPr/>
          <p:nvPr/>
        </p:nvSpPr>
        <p:spPr>
          <a:xfrm>
            <a:off x="15019850" y="3199700"/>
            <a:ext cx="5972563" cy="5896549"/>
          </a:xfrm>
          <a:custGeom>
            <a:rect b="b" l="l" r="r" t="t"/>
            <a:pathLst>
              <a:path extrusionOk="0" h="5896549" w="5972563">
                <a:moveTo>
                  <a:pt x="0" y="0"/>
                </a:moveTo>
                <a:lnTo>
                  <a:pt x="5972564" y="0"/>
                </a:lnTo>
                <a:lnTo>
                  <a:pt x="5972564" y="5896549"/>
                </a:lnTo>
                <a:lnTo>
                  <a:pt x="0" y="58965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4"/>
          <p:cNvSpPr/>
          <p:nvPr/>
        </p:nvSpPr>
        <p:spPr>
          <a:xfrm>
            <a:off x="-3698349" y="3375950"/>
            <a:ext cx="8126121" cy="5791708"/>
          </a:xfrm>
          <a:custGeom>
            <a:rect b="b" l="l" r="r" t="t"/>
            <a:pathLst>
              <a:path extrusionOk="0" h="5791708" w="8126121">
                <a:moveTo>
                  <a:pt x="0" y="0"/>
                </a:moveTo>
                <a:lnTo>
                  <a:pt x="8126121" y="0"/>
                </a:lnTo>
                <a:lnTo>
                  <a:pt x="8126121" y="5791708"/>
                </a:lnTo>
                <a:lnTo>
                  <a:pt x="0" y="5791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4"/>
          <p:cNvSpPr txBox="1"/>
          <p:nvPr/>
        </p:nvSpPr>
        <p:spPr>
          <a:xfrm>
            <a:off x="3444800" y="321500"/>
            <a:ext cx="11398500" cy="26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99">
                <a:solidFill>
                  <a:srgbClr val="779CE3"/>
                </a:solidFill>
              </a:rPr>
              <a:t>Why Don’t We All Think Independently?</a:t>
            </a:r>
            <a:endParaRPr sz="600"/>
          </a:p>
        </p:txBody>
      </p:sp>
      <p:sp>
        <p:nvSpPr>
          <p:cNvPr id="156" name="Google Shape;156;p4"/>
          <p:cNvSpPr txBox="1"/>
          <p:nvPr/>
        </p:nvSpPr>
        <p:spPr>
          <a:xfrm>
            <a:off x="5334797" y="3193350"/>
            <a:ext cx="7355400" cy="58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Because independence is dangerous.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Ancient cost of nonconformity: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73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500"/>
              <a:buFont typeface="Hammersmith One"/>
              <a:buChar char="-"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Exile, loss of protection, no mating opportunities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Which often = death.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So evolution built in: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73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500"/>
              <a:buFont typeface="Hammersmith One"/>
              <a:buChar char="-"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Discomfort when standing out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73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500"/>
              <a:buFont typeface="Hammersmith One"/>
              <a:buChar char="-"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Fear of social rejection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73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500"/>
              <a:buFont typeface="Hammersmith One"/>
              <a:buChar char="-"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Pleasure from belonging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Conformity is emotionally reinforced by biology.</a:t>
            </a:r>
            <a:endParaRPr sz="2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g3c849b010c1_0_1"/>
          <p:cNvGrpSpPr/>
          <p:nvPr/>
        </p:nvGrpSpPr>
        <p:grpSpPr>
          <a:xfrm>
            <a:off x="12216274" y="2157937"/>
            <a:ext cx="5630423" cy="4360835"/>
            <a:chOff x="0" y="-66675"/>
            <a:chExt cx="1482900" cy="1148525"/>
          </a:xfrm>
        </p:grpSpPr>
        <p:sp>
          <p:nvSpPr>
            <p:cNvPr id="162" name="Google Shape;162;g3c849b010c1_0_1"/>
            <p:cNvSpPr/>
            <p:nvPr/>
          </p:nvSpPr>
          <p:spPr>
            <a:xfrm>
              <a:off x="0" y="0"/>
              <a:ext cx="1482850" cy="1081850"/>
            </a:xfrm>
            <a:custGeom>
              <a:rect b="b" l="l" r="r" t="t"/>
              <a:pathLst>
                <a:path extrusionOk="0" h="1081850" w="1482850">
                  <a:moveTo>
                    <a:pt x="70129" y="0"/>
                  </a:moveTo>
                  <a:lnTo>
                    <a:pt x="1412722" y="0"/>
                  </a:lnTo>
                  <a:cubicBezTo>
                    <a:pt x="1431321" y="0"/>
                    <a:pt x="1449159" y="7389"/>
                    <a:pt x="1462310" y="20540"/>
                  </a:cubicBezTo>
                  <a:cubicBezTo>
                    <a:pt x="1475462" y="33692"/>
                    <a:pt x="1482850" y="51529"/>
                    <a:pt x="1482850" y="70129"/>
                  </a:cubicBezTo>
                  <a:lnTo>
                    <a:pt x="1482850" y="1011721"/>
                  </a:lnTo>
                  <a:cubicBezTo>
                    <a:pt x="1482850" y="1050452"/>
                    <a:pt x="1451453" y="1081850"/>
                    <a:pt x="1412722" y="1081850"/>
                  </a:cubicBezTo>
                  <a:lnTo>
                    <a:pt x="70129" y="1081850"/>
                  </a:lnTo>
                  <a:cubicBezTo>
                    <a:pt x="31398" y="1081850"/>
                    <a:pt x="0" y="1050452"/>
                    <a:pt x="0" y="1011721"/>
                  </a:cubicBezTo>
                  <a:lnTo>
                    <a:pt x="0" y="70129"/>
                  </a:lnTo>
                  <a:cubicBezTo>
                    <a:pt x="0" y="31398"/>
                    <a:pt x="31398" y="0"/>
                    <a:pt x="70129" y="0"/>
                  </a:cubicBezTo>
                  <a:close/>
                </a:path>
              </a:pathLst>
            </a:custGeom>
            <a:solidFill>
              <a:srgbClr val="FFFC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g3c849b010c1_0_1"/>
            <p:cNvSpPr txBox="1"/>
            <p:nvPr/>
          </p:nvSpPr>
          <p:spPr>
            <a:xfrm>
              <a:off x="0" y="-66675"/>
              <a:ext cx="1482900" cy="114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g3c849b010c1_0_1"/>
          <p:cNvGrpSpPr/>
          <p:nvPr/>
        </p:nvGrpSpPr>
        <p:grpSpPr>
          <a:xfrm>
            <a:off x="440609" y="2157937"/>
            <a:ext cx="5630423" cy="7528114"/>
            <a:chOff x="0" y="-66675"/>
            <a:chExt cx="1482900" cy="1982700"/>
          </a:xfrm>
        </p:grpSpPr>
        <p:sp>
          <p:nvSpPr>
            <p:cNvPr id="165" name="Google Shape;165;g3c849b010c1_0_1"/>
            <p:cNvSpPr/>
            <p:nvPr/>
          </p:nvSpPr>
          <p:spPr>
            <a:xfrm>
              <a:off x="0" y="0"/>
              <a:ext cx="1482850" cy="1915923"/>
            </a:xfrm>
            <a:custGeom>
              <a:rect b="b" l="l" r="r" t="t"/>
              <a:pathLst>
                <a:path extrusionOk="0" h="1915923" w="1482850">
                  <a:moveTo>
                    <a:pt x="70129" y="0"/>
                  </a:moveTo>
                  <a:lnTo>
                    <a:pt x="1412722" y="0"/>
                  </a:lnTo>
                  <a:cubicBezTo>
                    <a:pt x="1431321" y="0"/>
                    <a:pt x="1449159" y="7389"/>
                    <a:pt x="1462310" y="20540"/>
                  </a:cubicBezTo>
                  <a:cubicBezTo>
                    <a:pt x="1475462" y="33692"/>
                    <a:pt x="1482850" y="51529"/>
                    <a:pt x="1482850" y="70129"/>
                  </a:cubicBezTo>
                  <a:lnTo>
                    <a:pt x="1482850" y="1845794"/>
                  </a:lnTo>
                  <a:cubicBezTo>
                    <a:pt x="1482850" y="1864393"/>
                    <a:pt x="1475462" y="1882231"/>
                    <a:pt x="1462310" y="1895383"/>
                  </a:cubicBezTo>
                  <a:cubicBezTo>
                    <a:pt x="1449159" y="1908534"/>
                    <a:pt x="1431321" y="1915923"/>
                    <a:pt x="1412722" y="1915923"/>
                  </a:cubicBezTo>
                  <a:lnTo>
                    <a:pt x="70129" y="1915923"/>
                  </a:lnTo>
                  <a:cubicBezTo>
                    <a:pt x="31398" y="1915923"/>
                    <a:pt x="0" y="1884525"/>
                    <a:pt x="0" y="1845794"/>
                  </a:cubicBezTo>
                  <a:lnTo>
                    <a:pt x="0" y="70129"/>
                  </a:lnTo>
                  <a:cubicBezTo>
                    <a:pt x="0" y="31398"/>
                    <a:pt x="31398" y="0"/>
                    <a:pt x="70129" y="0"/>
                  </a:cubicBezTo>
                  <a:close/>
                </a:path>
              </a:pathLst>
            </a:custGeom>
            <a:solidFill>
              <a:srgbClr val="FFFC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g3c849b010c1_0_1"/>
            <p:cNvSpPr txBox="1"/>
            <p:nvPr/>
          </p:nvSpPr>
          <p:spPr>
            <a:xfrm>
              <a:off x="0" y="-66675"/>
              <a:ext cx="1482900" cy="198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7" name="Google Shape;167;g3c849b010c1_0_1"/>
          <p:cNvGrpSpPr/>
          <p:nvPr/>
        </p:nvGrpSpPr>
        <p:grpSpPr>
          <a:xfrm>
            <a:off x="6328901" y="2157937"/>
            <a:ext cx="5630423" cy="6909906"/>
            <a:chOff x="0" y="-66675"/>
            <a:chExt cx="1482900" cy="1819881"/>
          </a:xfrm>
        </p:grpSpPr>
        <p:sp>
          <p:nvSpPr>
            <p:cNvPr id="168" name="Google Shape;168;g3c849b010c1_0_1"/>
            <p:cNvSpPr/>
            <p:nvPr/>
          </p:nvSpPr>
          <p:spPr>
            <a:xfrm>
              <a:off x="0" y="0"/>
              <a:ext cx="1482850" cy="1753206"/>
            </a:xfrm>
            <a:custGeom>
              <a:rect b="b" l="l" r="r" t="t"/>
              <a:pathLst>
                <a:path extrusionOk="0" h="1753206" w="1482850">
                  <a:moveTo>
                    <a:pt x="70129" y="0"/>
                  </a:moveTo>
                  <a:lnTo>
                    <a:pt x="1412722" y="0"/>
                  </a:lnTo>
                  <a:cubicBezTo>
                    <a:pt x="1431321" y="0"/>
                    <a:pt x="1449159" y="7389"/>
                    <a:pt x="1462310" y="20540"/>
                  </a:cubicBezTo>
                  <a:cubicBezTo>
                    <a:pt x="1475462" y="33692"/>
                    <a:pt x="1482850" y="51529"/>
                    <a:pt x="1482850" y="70129"/>
                  </a:cubicBezTo>
                  <a:lnTo>
                    <a:pt x="1482850" y="1683077"/>
                  </a:lnTo>
                  <a:cubicBezTo>
                    <a:pt x="1482850" y="1721808"/>
                    <a:pt x="1451453" y="1753206"/>
                    <a:pt x="1412722" y="1753206"/>
                  </a:cubicBezTo>
                  <a:lnTo>
                    <a:pt x="70129" y="1753206"/>
                  </a:lnTo>
                  <a:cubicBezTo>
                    <a:pt x="51529" y="1753206"/>
                    <a:pt x="33692" y="1745818"/>
                    <a:pt x="20540" y="1732666"/>
                  </a:cubicBezTo>
                  <a:cubicBezTo>
                    <a:pt x="7389" y="1719514"/>
                    <a:pt x="0" y="1701677"/>
                    <a:pt x="0" y="1683077"/>
                  </a:cubicBezTo>
                  <a:lnTo>
                    <a:pt x="0" y="70129"/>
                  </a:lnTo>
                  <a:cubicBezTo>
                    <a:pt x="0" y="31398"/>
                    <a:pt x="31398" y="0"/>
                    <a:pt x="70129" y="0"/>
                  </a:cubicBezTo>
                  <a:close/>
                </a:path>
              </a:pathLst>
            </a:custGeom>
            <a:solidFill>
              <a:srgbClr val="FFFC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g3c849b010c1_0_1"/>
            <p:cNvSpPr txBox="1"/>
            <p:nvPr/>
          </p:nvSpPr>
          <p:spPr>
            <a:xfrm>
              <a:off x="0" y="-66675"/>
              <a:ext cx="1482900" cy="18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" name="Google Shape;170;g3c849b010c1_0_1"/>
          <p:cNvSpPr txBox="1"/>
          <p:nvPr/>
        </p:nvSpPr>
        <p:spPr>
          <a:xfrm>
            <a:off x="6923038" y="5120479"/>
            <a:ext cx="44412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08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500"/>
              <a:buFont typeface="Hammersmith One"/>
              <a:buChar char="-"/>
            </a:pPr>
            <a:r>
              <a:rPr lang="en-US" sz="3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Millions of strangers</a:t>
            </a:r>
            <a:endParaRPr sz="3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508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500"/>
              <a:buFont typeface="Hammersmith One"/>
              <a:buChar char="-"/>
            </a:pPr>
            <a:r>
              <a:rPr lang="en-US" sz="3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Algorithms</a:t>
            </a:r>
            <a:endParaRPr sz="3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508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500"/>
              <a:buFont typeface="Hammersmith One"/>
              <a:buChar char="-"/>
            </a:pPr>
            <a:r>
              <a:rPr lang="en-US" sz="35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Viral opinions</a:t>
            </a:r>
            <a:endParaRPr sz="35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  <p:sp>
        <p:nvSpPr>
          <p:cNvPr id="171" name="Google Shape;171;g3c849b010c1_0_1"/>
          <p:cNvSpPr txBox="1"/>
          <p:nvPr/>
        </p:nvSpPr>
        <p:spPr>
          <a:xfrm>
            <a:off x="6573349" y="2892000"/>
            <a:ext cx="5141400" cy="18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Now We Conform to</a:t>
            </a:r>
            <a:endParaRPr sz="5200"/>
          </a:p>
        </p:txBody>
      </p:sp>
      <p:sp>
        <p:nvSpPr>
          <p:cNvPr id="172" name="Google Shape;172;g3c849b010c1_0_1"/>
          <p:cNvSpPr txBox="1"/>
          <p:nvPr/>
        </p:nvSpPr>
        <p:spPr>
          <a:xfrm>
            <a:off x="535859" y="833438"/>
            <a:ext cx="17216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779CE3"/>
                </a:solidFill>
              </a:rPr>
              <a:t>Cultural &amp; Modern Impacts</a:t>
            </a:r>
            <a:endParaRPr/>
          </a:p>
        </p:txBody>
      </p:sp>
      <p:sp>
        <p:nvSpPr>
          <p:cNvPr id="173" name="Google Shape;173;g3c849b010c1_0_1"/>
          <p:cNvSpPr txBox="1"/>
          <p:nvPr/>
        </p:nvSpPr>
        <p:spPr>
          <a:xfrm>
            <a:off x="685058" y="4798645"/>
            <a:ext cx="5141400" cy="3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0005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700"/>
              <a:buFont typeface="Hammersmith One"/>
              <a:buChar char="-"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Fashion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00050" lvl="0" marL="457200" marR="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245357"/>
              </a:buClr>
              <a:buSzPts val="2700"/>
              <a:buFont typeface="Hammersmith One"/>
              <a:buChar char="-"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Politics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00050" lvl="0" marL="457200" marR="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245357"/>
              </a:buClr>
              <a:buSzPts val="2700"/>
              <a:buFont typeface="Hammersmith One"/>
              <a:buChar char="-"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Social media trends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00050" lvl="0" marL="457200" marR="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245357"/>
              </a:buClr>
              <a:buSzPts val="2700"/>
              <a:buFont typeface="Hammersmith One"/>
              <a:buChar char="-"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Workplace behavior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00050" lvl="0" marL="457200" marR="0" rtl="0" algn="l">
              <a:lnSpc>
                <a:spcPct val="140000"/>
              </a:lnSpc>
              <a:spcBef>
                <a:spcPts val="1000"/>
              </a:spcBef>
              <a:spcAft>
                <a:spcPts val="1000"/>
              </a:spcAft>
              <a:buClr>
                <a:srgbClr val="245357"/>
              </a:buClr>
              <a:buSzPts val="2700"/>
              <a:buFont typeface="Hammersmith One"/>
              <a:buChar char="-"/>
            </a:pPr>
            <a:r>
              <a:rPr lang="en-US" sz="27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Moral norms</a:t>
            </a:r>
            <a:endParaRPr sz="27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  <p:sp>
        <p:nvSpPr>
          <p:cNvPr id="174" name="Google Shape;174;g3c849b010c1_0_1"/>
          <p:cNvSpPr txBox="1"/>
          <p:nvPr/>
        </p:nvSpPr>
        <p:spPr>
          <a:xfrm>
            <a:off x="685058" y="2892000"/>
            <a:ext cx="5141400" cy="14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Today, Conformity Shapes</a:t>
            </a:r>
            <a:endParaRPr sz="4100"/>
          </a:p>
        </p:txBody>
      </p:sp>
      <p:sp>
        <p:nvSpPr>
          <p:cNvPr id="175" name="Google Shape;175;g3c849b010c1_0_1"/>
          <p:cNvSpPr txBox="1"/>
          <p:nvPr/>
        </p:nvSpPr>
        <p:spPr>
          <a:xfrm>
            <a:off x="12753297" y="3878204"/>
            <a:ext cx="45564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Groupthink</a:t>
            </a:r>
            <a:endParaRPr sz="31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Polarization</a:t>
            </a:r>
            <a:endParaRPr sz="31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Herd behavior</a:t>
            </a:r>
            <a:endParaRPr sz="31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  <p:sp>
        <p:nvSpPr>
          <p:cNvPr id="176" name="Google Shape;176;g3c849b010c1_0_1"/>
          <p:cNvSpPr/>
          <p:nvPr/>
        </p:nvSpPr>
        <p:spPr>
          <a:xfrm flipH="1">
            <a:off x="11714651" y="5929948"/>
            <a:ext cx="9314753" cy="7739713"/>
          </a:xfrm>
          <a:custGeom>
            <a:rect b="b" l="l" r="r" t="t"/>
            <a:pathLst>
              <a:path extrusionOk="0" h="7739713" w="9314753">
                <a:moveTo>
                  <a:pt x="9314752" y="0"/>
                </a:moveTo>
                <a:lnTo>
                  <a:pt x="0" y="0"/>
                </a:lnTo>
                <a:lnTo>
                  <a:pt x="0" y="7739712"/>
                </a:lnTo>
                <a:lnTo>
                  <a:pt x="9314752" y="7739712"/>
                </a:lnTo>
                <a:lnTo>
                  <a:pt x="931475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g3c849b010c1_0_1"/>
          <p:cNvSpPr txBox="1"/>
          <p:nvPr/>
        </p:nvSpPr>
        <p:spPr>
          <a:xfrm>
            <a:off x="12461542" y="2797800"/>
            <a:ext cx="5141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Result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c849b010c1_0_21"/>
          <p:cNvSpPr txBox="1"/>
          <p:nvPr/>
        </p:nvSpPr>
        <p:spPr>
          <a:xfrm>
            <a:off x="3098156" y="335238"/>
            <a:ext cx="12091800" cy="23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779CE3"/>
                </a:solidFill>
              </a:rPr>
              <a:t>Genetic, Neural &amp; Learned Components</a:t>
            </a:r>
            <a:endParaRPr/>
          </a:p>
        </p:txBody>
      </p:sp>
      <p:sp>
        <p:nvSpPr>
          <p:cNvPr id="183" name="Google Shape;183;g3c849b010c1_0_21"/>
          <p:cNvSpPr/>
          <p:nvPr/>
        </p:nvSpPr>
        <p:spPr>
          <a:xfrm>
            <a:off x="2081375" y="3087381"/>
            <a:ext cx="4129136" cy="5399168"/>
          </a:xfrm>
          <a:custGeom>
            <a:rect b="b" l="l" r="r" t="t"/>
            <a:pathLst>
              <a:path extrusionOk="0" h="5399168" w="4129136">
                <a:moveTo>
                  <a:pt x="0" y="0"/>
                </a:moveTo>
                <a:lnTo>
                  <a:pt x="4129136" y="0"/>
                </a:lnTo>
                <a:lnTo>
                  <a:pt x="4129136" y="5399168"/>
                </a:lnTo>
                <a:lnTo>
                  <a:pt x="0" y="5399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g3c849b010c1_0_21"/>
          <p:cNvSpPr/>
          <p:nvPr/>
        </p:nvSpPr>
        <p:spPr>
          <a:xfrm>
            <a:off x="12077489" y="3087381"/>
            <a:ext cx="4129136" cy="5399168"/>
          </a:xfrm>
          <a:custGeom>
            <a:rect b="b" l="l" r="r" t="t"/>
            <a:pathLst>
              <a:path extrusionOk="0" h="5399168" w="4129136">
                <a:moveTo>
                  <a:pt x="0" y="0"/>
                </a:moveTo>
                <a:lnTo>
                  <a:pt x="4129136" y="0"/>
                </a:lnTo>
                <a:lnTo>
                  <a:pt x="4129136" y="5399168"/>
                </a:lnTo>
                <a:lnTo>
                  <a:pt x="0" y="5399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g3c849b010c1_0_21"/>
          <p:cNvSpPr txBox="1"/>
          <p:nvPr/>
        </p:nvSpPr>
        <p:spPr>
          <a:xfrm>
            <a:off x="2392275" y="4047975"/>
            <a:ext cx="3507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99">
                <a:solidFill>
                  <a:srgbClr val="245357"/>
                </a:solidFill>
              </a:rPr>
              <a:t>Genetic:</a:t>
            </a:r>
            <a:endParaRPr sz="2100"/>
          </a:p>
        </p:txBody>
      </p:sp>
      <p:sp>
        <p:nvSpPr>
          <p:cNvPr id="186" name="Google Shape;186;g3c849b010c1_0_21"/>
          <p:cNvSpPr txBox="1"/>
          <p:nvPr/>
        </p:nvSpPr>
        <p:spPr>
          <a:xfrm>
            <a:off x="2819300" y="4983413"/>
            <a:ext cx="29373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Social sensitivity &amp; risk aversion partly heritable</a:t>
            </a:r>
            <a:endParaRPr sz="29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  <p:sp>
        <p:nvSpPr>
          <p:cNvPr id="187" name="Google Shape;187;g3c849b010c1_0_21"/>
          <p:cNvSpPr/>
          <p:nvPr/>
        </p:nvSpPr>
        <p:spPr>
          <a:xfrm>
            <a:off x="-6199222" y="3087381"/>
            <a:ext cx="8878228" cy="8636095"/>
          </a:xfrm>
          <a:custGeom>
            <a:rect b="b" l="l" r="r" t="t"/>
            <a:pathLst>
              <a:path extrusionOk="0" h="8636095" w="8878228">
                <a:moveTo>
                  <a:pt x="0" y="0"/>
                </a:moveTo>
                <a:lnTo>
                  <a:pt x="8878228" y="0"/>
                </a:lnTo>
                <a:lnTo>
                  <a:pt x="8878228" y="8636095"/>
                </a:lnTo>
                <a:lnTo>
                  <a:pt x="0" y="8636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g3c849b010c1_0_21"/>
          <p:cNvSpPr/>
          <p:nvPr/>
        </p:nvSpPr>
        <p:spPr>
          <a:xfrm flipH="1">
            <a:off x="14246885" y="335247"/>
            <a:ext cx="3221296" cy="3080731"/>
          </a:xfrm>
          <a:custGeom>
            <a:rect b="b" l="l" r="r" t="t"/>
            <a:pathLst>
              <a:path extrusionOk="0" h="3080731" w="3221296">
                <a:moveTo>
                  <a:pt x="3221296" y="0"/>
                </a:moveTo>
                <a:lnTo>
                  <a:pt x="0" y="0"/>
                </a:lnTo>
                <a:lnTo>
                  <a:pt x="0" y="3080731"/>
                </a:lnTo>
                <a:lnTo>
                  <a:pt x="3221296" y="3080731"/>
                </a:lnTo>
                <a:lnTo>
                  <a:pt x="3221296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g3c849b010c1_0_21"/>
          <p:cNvSpPr/>
          <p:nvPr/>
        </p:nvSpPr>
        <p:spPr>
          <a:xfrm>
            <a:off x="7079432" y="3087381"/>
            <a:ext cx="4129136" cy="5399168"/>
          </a:xfrm>
          <a:custGeom>
            <a:rect b="b" l="l" r="r" t="t"/>
            <a:pathLst>
              <a:path extrusionOk="0" h="5399168" w="4129136">
                <a:moveTo>
                  <a:pt x="0" y="0"/>
                </a:moveTo>
                <a:lnTo>
                  <a:pt x="4129136" y="0"/>
                </a:lnTo>
                <a:lnTo>
                  <a:pt x="4129136" y="5399168"/>
                </a:lnTo>
                <a:lnTo>
                  <a:pt x="0" y="5399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g3c849b010c1_0_21"/>
          <p:cNvSpPr txBox="1"/>
          <p:nvPr/>
        </p:nvSpPr>
        <p:spPr>
          <a:xfrm>
            <a:off x="7858896" y="3931354"/>
            <a:ext cx="27132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9">
                <a:solidFill>
                  <a:srgbClr val="245357"/>
                </a:solidFill>
              </a:rPr>
              <a:t>Neural:</a:t>
            </a:r>
            <a:endParaRPr sz="2200"/>
          </a:p>
        </p:txBody>
      </p:sp>
      <p:sp>
        <p:nvSpPr>
          <p:cNvPr id="191" name="Google Shape;191;g3c849b010c1_0_21"/>
          <p:cNvSpPr txBox="1"/>
          <p:nvPr/>
        </p:nvSpPr>
        <p:spPr>
          <a:xfrm>
            <a:off x="12673425" y="3620975"/>
            <a:ext cx="2937300" cy="16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99">
                <a:solidFill>
                  <a:srgbClr val="245357"/>
                </a:solidFill>
              </a:rPr>
              <a:t>Memetic (cultural transmission):</a:t>
            </a:r>
            <a:endParaRPr sz="900"/>
          </a:p>
        </p:txBody>
      </p:sp>
      <p:sp>
        <p:nvSpPr>
          <p:cNvPr id="192" name="Google Shape;192;g3c849b010c1_0_21"/>
          <p:cNvSpPr txBox="1"/>
          <p:nvPr/>
        </p:nvSpPr>
        <p:spPr>
          <a:xfrm>
            <a:off x="7272750" y="4877900"/>
            <a:ext cx="37425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10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Social rejection activates pain centers in the brain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Approval triggers dopamine (reward)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  <p:sp>
        <p:nvSpPr>
          <p:cNvPr id="193" name="Google Shape;193;g3c849b010c1_0_21"/>
          <p:cNvSpPr txBox="1"/>
          <p:nvPr/>
        </p:nvSpPr>
        <p:spPr>
          <a:xfrm>
            <a:off x="11968525" y="5404250"/>
            <a:ext cx="41292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1000" lvl="0" marL="45720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Norms copied rapidly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Children absorb behaviors automatically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381000" lvl="0" marL="45720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2400"/>
              <a:buFont typeface="Hammersmith One"/>
              <a:buChar char="-"/>
            </a:pPr>
            <a:r>
              <a:rPr lang="en-US" sz="24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Trends spread like “mental viruses”</a:t>
            </a:r>
            <a:endParaRPr sz="24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  <p:sp>
        <p:nvSpPr>
          <p:cNvPr id="194" name="Google Shape;194;g3c849b010c1_0_21"/>
          <p:cNvSpPr/>
          <p:nvPr/>
        </p:nvSpPr>
        <p:spPr>
          <a:xfrm>
            <a:off x="9032890" y="7004304"/>
            <a:ext cx="7315200" cy="3282696"/>
          </a:xfrm>
          <a:custGeom>
            <a:rect b="b" l="l" r="r" t="t"/>
            <a:pathLst>
              <a:path extrusionOk="0" h="3282696" w="7315200">
                <a:moveTo>
                  <a:pt x="0" y="0"/>
                </a:moveTo>
                <a:lnTo>
                  <a:pt x="7315200" y="0"/>
                </a:lnTo>
                <a:lnTo>
                  <a:pt x="7315200" y="3282696"/>
                </a:lnTo>
                <a:lnTo>
                  <a:pt x="0" y="3282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c849b010c1_0_37"/>
          <p:cNvSpPr/>
          <p:nvPr/>
        </p:nvSpPr>
        <p:spPr>
          <a:xfrm flipH="1">
            <a:off x="8444122" y="-1162981"/>
            <a:ext cx="10209380" cy="10209380"/>
          </a:xfrm>
          <a:custGeom>
            <a:rect b="b" l="l" r="r" t="t"/>
            <a:pathLst>
              <a:path extrusionOk="0" h="10209380" w="10209380">
                <a:moveTo>
                  <a:pt x="10209380" y="0"/>
                </a:moveTo>
                <a:lnTo>
                  <a:pt x="0" y="0"/>
                </a:lnTo>
                <a:lnTo>
                  <a:pt x="0" y="10209380"/>
                </a:lnTo>
                <a:lnTo>
                  <a:pt x="10209380" y="10209380"/>
                </a:lnTo>
                <a:lnTo>
                  <a:pt x="1020938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g3c849b010c1_0_37"/>
          <p:cNvSpPr/>
          <p:nvPr/>
        </p:nvSpPr>
        <p:spPr>
          <a:xfrm>
            <a:off x="-879419" y="-1162981"/>
            <a:ext cx="10209380" cy="10209380"/>
          </a:xfrm>
          <a:custGeom>
            <a:rect b="b" l="l" r="r" t="t"/>
            <a:pathLst>
              <a:path extrusionOk="0" h="10209380" w="10209380">
                <a:moveTo>
                  <a:pt x="0" y="0"/>
                </a:moveTo>
                <a:lnTo>
                  <a:pt x="10209380" y="0"/>
                </a:lnTo>
                <a:lnTo>
                  <a:pt x="10209380" y="10209380"/>
                </a:lnTo>
                <a:lnTo>
                  <a:pt x="0" y="102093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1" name="Google Shape;201;g3c849b010c1_0_37"/>
          <p:cNvGrpSpPr/>
          <p:nvPr/>
        </p:nvGrpSpPr>
        <p:grpSpPr>
          <a:xfrm>
            <a:off x="-365502" y="7225667"/>
            <a:ext cx="19019132" cy="4065341"/>
            <a:chOff x="0" y="-66675"/>
            <a:chExt cx="5009121" cy="1070700"/>
          </a:xfrm>
        </p:grpSpPr>
        <p:sp>
          <p:nvSpPr>
            <p:cNvPr id="202" name="Google Shape;202;g3c849b010c1_0_37"/>
            <p:cNvSpPr/>
            <p:nvPr/>
          </p:nvSpPr>
          <p:spPr>
            <a:xfrm>
              <a:off x="0" y="0"/>
              <a:ext cx="5009121" cy="1004011"/>
            </a:xfrm>
            <a:custGeom>
              <a:rect b="b" l="l" r="r" t="t"/>
              <a:pathLst>
                <a:path extrusionOk="0" h="1004011" w="5009121">
                  <a:moveTo>
                    <a:pt x="0" y="0"/>
                  </a:moveTo>
                  <a:lnTo>
                    <a:pt x="5009121" y="0"/>
                  </a:lnTo>
                  <a:lnTo>
                    <a:pt x="5009121" y="1004011"/>
                  </a:lnTo>
                  <a:lnTo>
                    <a:pt x="0" y="1004011"/>
                  </a:lnTo>
                  <a:close/>
                </a:path>
              </a:pathLst>
            </a:custGeom>
            <a:solidFill>
              <a:srgbClr val="B0DDA7"/>
            </a:solidFill>
            <a:ln>
              <a:noFill/>
            </a:ln>
          </p:spPr>
        </p:sp>
        <p:sp>
          <p:nvSpPr>
            <p:cNvPr id="203" name="Google Shape;203;g3c849b010c1_0_37"/>
            <p:cNvSpPr txBox="1"/>
            <p:nvPr/>
          </p:nvSpPr>
          <p:spPr>
            <a:xfrm>
              <a:off x="0" y="-66675"/>
              <a:ext cx="5009100" cy="107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g3c849b010c1_0_37"/>
          <p:cNvSpPr/>
          <p:nvPr/>
        </p:nvSpPr>
        <p:spPr>
          <a:xfrm>
            <a:off x="3097763" y="762150"/>
            <a:ext cx="12092474" cy="9031986"/>
          </a:xfrm>
          <a:custGeom>
            <a:rect b="b" l="l" r="r" t="t"/>
            <a:pathLst>
              <a:path extrusionOk="0" h="8229600" w="11196735">
                <a:moveTo>
                  <a:pt x="0" y="0"/>
                </a:moveTo>
                <a:lnTo>
                  <a:pt x="11196735" y="0"/>
                </a:lnTo>
                <a:lnTo>
                  <a:pt x="111967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g3c849b010c1_0_37"/>
          <p:cNvSpPr txBox="1"/>
          <p:nvPr/>
        </p:nvSpPr>
        <p:spPr>
          <a:xfrm>
            <a:off x="5087963" y="1808580"/>
            <a:ext cx="88095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34">
                <a:solidFill>
                  <a:srgbClr val="EF875A"/>
                </a:solidFill>
              </a:rPr>
              <a:t>Evidence from Psychology</a:t>
            </a:r>
            <a:endParaRPr sz="100"/>
          </a:p>
        </p:txBody>
      </p:sp>
      <p:sp>
        <p:nvSpPr>
          <p:cNvPr id="206" name="Google Shape;206;g3c849b010c1_0_37"/>
          <p:cNvSpPr/>
          <p:nvPr/>
        </p:nvSpPr>
        <p:spPr>
          <a:xfrm>
            <a:off x="12949599" y="0"/>
            <a:ext cx="5011580" cy="3125403"/>
          </a:xfrm>
          <a:custGeom>
            <a:rect b="b" l="l" r="r" t="t"/>
            <a:pathLst>
              <a:path extrusionOk="0" h="3125403" w="5011580">
                <a:moveTo>
                  <a:pt x="0" y="0"/>
                </a:moveTo>
                <a:lnTo>
                  <a:pt x="5011580" y="0"/>
                </a:lnTo>
                <a:lnTo>
                  <a:pt x="5011580" y="3125403"/>
                </a:lnTo>
                <a:lnTo>
                  <a:pt x="0" y="31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g3c849b010c1_0_37"/>
          <p:cNvSpPr/>
          <p:nvPr/>
        </p:nvSpPr>
        <p:spPr>
          <a:xfrm>
            <a:off x="-1051219" y="3963484"/>
            <a:ext cx="5777629" cy="5830635"/>
          </a:xfrm>
          <a:custGeom>
            <a:rect b="b" l="l" r="r" t="t"/>
            <a:pathLst>
              <a:path extrusionOk="0" h="5830635" w="5777629">
                <a:moveTo>
                  <a:pt x="0" y="0"/>
                </a:moveTo>
                <a:lnTo>
                  <a:pt x="5777629" y="0"/>
                </a:lnTo>
                <a:lnTo>
                  <a:pt x="5777629" y="5830635"/>
                </a:lnTo>
                <a:lnTo>
                  <a:pt x="0" y="58306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g3c849b010c1_0_37"/>
          <p:cNvSpPr/>
          <p:nvPr/>
        </p:nvSpPr>
        <p:spPr>
          <a:xfrm>
            <a:off x="11548283" y="8037090"/>
            <a:ext cx="7105219" cy="2442419"/>
          </a:xfrm>
          <a:custGeom>
            <a:rect b="b" l="l" r="r" t="t"/>
            <a:pathLst>
              <a:path extrusionOk="0" h="2442419" w="7105219">
                <a:moveTo>
                  <a:pt x="0" y="0"/>
                </a:moveTo>
                <a:lnTo>
                  <a:pt x="7105219" y="0"/>
                </a:lnTo>
                <a:lnTo>
                  <a:pt x="7105219" y="2442420"/>
                </a:lnTo>
                <a:lnTo>
                  <a:pt x="0" y="24424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g3c849b010c1_0_37"/>
          <p:cNvSpPr txBox="1"/>
          <p:nvPr/>
        </p:nvSpPr>
        <p:spPr>
          <a:xfrm>
            <a:off x="4935400" y="2723038"/>
            <a:ext cx="9441000" cy="51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Classic experiments show how powerful conformity is: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will: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Agree with obviously wrong answers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Follow group opinion over reality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Demonstrated by Solomon Asch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reflects an ancient adaptation: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Trust the group, even over your own senses.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ED6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g3c849b010c1_0_51"/>
          <p:cNvGrpSpPr/>
          <p:nvPr/>
        </p:nvGrpSpPr>
        <p:grpSpPr>
          <a:xfrm>
            <a:off x="-215711" y="8490792"/>
            <a:ext cx="18719545" cy="1796313"/>
            <a:chOff x="0" y="-66675"/>
            <a:chExt cx="4930218" cy="473100"/>
          </a:xfrm>
        </p:grpSpPr>
        <p:sp>
          <p:nvSpPr>
            <p:cNvPr id="215" name="Google Shape;215;g3c849b010c1_0_51"/>
            <p:cNvSpPr/>
            <p:nvPr/>
          </p:nvSpPr>
          <p:spPr>
            <a:xfrm>
              <a:off x="0" y="0"/>
              <a:ext cx="4930218" cy="406400"/>
            </a:xfrm>
            <a:custGeom>
              <a:rect b="b" l="l" r="r" t="t"/>
              <a:pathLst>
                <a:path extrusionOk="0" h="406400" w="4930218">
                  <a:moveTo>
                    <a:pt x="0" y="0"/>
                  </a:moveTo>
                  <a:lnTo>
                    <a:pt x="4930218" y="0"/>
                  </a:lnTo>
                  <a:lnTo>
                    <a:pt x="4930218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B0DDA7"/>
            </a:solidFill>
            <a:ln>
              <a:noFill/>
            </a:ln>
          </p:spPr>
        </p:sp>
        <p:sp>
          <p:nvSpPr>
            <p:cNvPr id="216" name="Google Shape;216;g3c849b010c1_0_51"/>
            <p:cNvSpPr txBox="1"/>
            <p:nvPr/>
          </p:nvSpPr>
          <p:spPr>
            <a:xfrm>
              <a:off x="0" y="-66675"/>
              <a:ext cx="4930200" cy="47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g3c849b010c1_0_51"/>
          <p:cNvSpPr/>
          <p:nvPr/>
        </p:nvSpPr>
        <p:spPr>
          <a:xfrm>
            <a:off x="-215700" y="4985125"/>
            <a:ext cx="27170255" cy="4896018"/>
          </a:xfrm>
          <a:custGeom>
            <a:rect b="b" l="l" r="r" t="t"/>
            <a:pathLst>
              <a:path extrusionOk="0" h="4896018" w="19372731">
                <a:moveTo>
                  <a:pt x="0" y="0"/>
                </a:moveTo>
                <a:lnTo>
                  <a:pt x="19372732" y="0"/>
                </a:lnTo>
                <a:lnTo>
                  <a:pt x="19372732" y="4896018"/>
                </a:lnTo>
                <a:lnTo>
                  <a:pt x="0" y="48960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g3c849b010c1_0_51"/>
          <p:cNvSpPr/>
          <p:nvPr/>
        </p:nvSpPr>
        <p:spPr>
          <a:xfrm>
            <a:off x="15019850" y="3199700"/>
            <a:ext cx="5972563" cy="5896549"/>
          </a:xfrm>
          <a:custGeom>
            <a:rect b="b" l="l" r="r" t="t"/>
            <a:pathLst>
              <a:path extrusionOk="0" h="5896549" w="5972563">
                <a:moveTo>
                  <a:pt x="0" y="0"/>
                </a:moveTo>
                <a:lnTo>
                  <a:pt x="5972564" y="0"/>
                </a:lnTo>
                <a:lnTo>
                  <a:pt x="5972564" y="5896549"/>
                </a:lnTo>
                <a:lnTo>
                  <a:pt x="0" y="58965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g3c849b010c1_0_51"/>
          <p:cNvSpPr/>
          <p:nvPr/>
        </p:nvSpPr>
        <p:spPr>
          <a:xfrm>
            <a:off x="-3698349" y="3375950"/>
            <a:ext cx="8126121" cy="5791708"/>
          </a:xfrm>
          <a:custGeom>
            <a:rect b="b" l="l" r="r" t="t"/>
            <a:pathLst>
              <a:path extrusionOk="0" h="5791708" w="8126121">
                <a:moveTo>
                  <a:pt x="0" y="0"/>
                </a:moveTo>
                <a:lnTo>
                  <a:pt x="8126121" y="0"/>
                </a:lnTo>
                <a:lnTo>
                  <a:pt x="8126121" y="5791708"/>
                </a:lnTo>
                <a:lnTo>
                  <a:pt x="0" y="5791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g3c849b010c1_0_51"/>
          <p:cNvSpPr txBox="1"/>
          <p:nvPr/>
        </p:nvSpPr>
        <p:spPr>
          <a:xfrm>
            <a:off x="4024550" y="321500"/>
            <a:ext cx="11398500" cy="11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99">
                <a:solidFill>
                  <a:srgbClr val="779CE3"/>
                </a:solidFill>
              </a:rPr>
              <a:t>Big EP Takeaway</a:t>
            </a:r>
            <a:endParaRPr sz="600"/>
          </a:p>
        </p:txBody>
      </p:sp>
      <p:sp>
        <p:nvSpPr>
          <p:cNvPr id="221" name="Google Shape;221;g3c849b010c1_0_51"/>
          <p:cNvSpPr txBox="1"/>
          <p:nvPr/>
        </p:nvSpPr>
        <p:spPr>
          <a:xfrm>
            <a:off x="4727000" y="1800050"/>
            <a:ext cx="9993600" cy="80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Conformity evolved because it: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000"/>
              <a:buFont typeface="Hammersmith One"/>
              <a:buChar char="-"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Kept humans inside protective groups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000"/>
              <a:buFont typeface="Hammersmith One"/>
              <a:buChar char="-"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Transmitted survival knowledge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000"/>
              <a:buFont typeface="Hammersmith One"/>
              <a:buChar char="-"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Reduced dangerous individuality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But today it can: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000"/>
              <a:buFont typeface="Hammersmith One"/>
              <a:buChar char="-"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Suppress critical thinking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000"/>
              <a:buFont typeface="Hammersmith One"/>
              <a:buChar char="-"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Enable harmful social movement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45357"/>
              </a:buClr>
              <a:buSzPts val="3000"/>
              <a:buFont typeface="Hammersmith One"/>
              <a:buChar char="-"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Amplify misinformation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Final EP conclusion: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45357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Conformity is not weakness, it’s an evolved survival instinct that once kept humans alive, now shaping modern society.</a:t>
            </a:r>
            <a:endParaRPr sz="3000">
              <a:solidFill>
                <a:srgbClr val="245357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