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48f1812e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48f1812e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d3fce9706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d3fce9706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d3fce9706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d3fce9706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d3fce9706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d3fce9706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48f1812e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d48f1812e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d3fce9706c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d3fce9706c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d3fce9706c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d3fce9706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d3fce9706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d3fce9706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3fce9706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d3fce9706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TlIAU-8HWLA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q7UlRNldBLc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choolhistory.co.uk/modern/the-causes-of-the-spanish-civil-war/#Lets_know_more_about_The_Causes_of_the_Spanish_Civil_War" TargetMode="External"/><Relationship Id="rId4" Type="http://schemas.openxmlformats.org/officeDocument/2006/relationships/hyperlink" Target="https://melaproject.org/blog/336" TargetMode="External"/><Relationship Id="rId9" Type="http://schemas.openxmlformats.org/officeDocument/2006/relationships/hyperlink" Target="https://libcom.org/article/1936-1939-spanish-civil-war-and-revolution" TargetMode="External"/><Relationship Id="rId5" Type="http://schemas.openxmlformats.org/officeDocument/2006/relationships/hyperlink" Target="https://www.zinnedproject.org/news/tdih/bombing-of-guernica/" TargetMode="External"/><Relationship Id="rId6" Type="http://schemas.openxmlformats.org/officeDocument/2006/relationships/hyperlink" Target="https://www.britannica.com/biography/Manuel-Azana?utm_source=chatgpt.com" TargetMode="External"/><Relationship Id="rId7" Type="http://schemas.openxmlformats.org/officeDocument/2006/relationships/hyperlink" Target="https://www.thesilenceofothers.com/" TargetMode="External"/><Relationship Id="rId8" Type="http://schemas.openxmlformats.org/officeDocument/2006/relationships/hyperlink" Target="https://www.nationalww2museum.org/war/articles/social-revolution-spanish-civil-wa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93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Spanish Civil War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1936-1939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File:Flag of Spain (1931–1939).svg - Wikimedia Commons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886525"/>
            <a:ext cx="4444948" cy="2104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Flag of Spain (1945–1977).svg - Wikimedia Commons"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886525"/>
            <a:ext cx="4297402" cy="210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Causes of the Conflict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8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10000"/>
          </a:bodyPr>
          <a:lstStyle/>
          <a:p>
            <a:pPr indent="-336168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●"/>
            </a:pPr>
            <a:r>
              <a:rPr b="1" lang="en" sz="6776">
                <a:solidFill>
                  <a:srgbClr val="FF0000"/>
                </a:solidFill>
              </a:rPr>
              <a:t>Regional Conflicts </a:t>
            </a:r>
            <a:endParaRPr b="1" sz="6776">
              <a:solidFill>
                <a:srgbClr val="FF0000"/>
              </a:solidFill>
            </a:endParaRPr>
          </a:p>
          <a:p>
            <a:pPr indent="-336168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 sz="6776">
                <a:solidFill>
                  <a:schemeClr val="lt1"/>
                </a:solidFill>
              </a:rPr>
              <a:t>Basque and Catalonian people wanted to break way from Spain</a:t>
            </a:r>
            <a:endParaRPr sz="6776">
              <a:solidFill>
                <a:schemeClr val="lt1"/>
              </a:solidFill>
            </a:endParaRPr>
          </a:p>
          <a:p>
            <a:pPr indent="-336168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776">
                <a:solidFill>
                  <a:schemeClr val="lt1"/>
                </a:solidFill>
              </a:rPr>
              <a:t>Constitutional </a:t>
            </a:r>
            <a:r>
              <a:rPr b="1" lang="en" sz="6776">
                <a:solidFill>
                  <a:schemeClr val="lt1"/>
                </a:solidFill>
              </a:rPr>
              <a:t>monarchy</a:t>
            </a:r>
            <a:r>
              <a:rPr lang="en" sz="6776">
                <a:solidFill>
                  <a:schemeClr val="lt1"/>
                </a:solidFill>
              </a:rPr>
              <a:t> (Alfonso XIII)</a:t>
            </a:r>
            <a:endParaRPr sz="6776">
              <a:solidFill>
                <a:schemeClr val="lt1"/>
              </a:solidFill>
            </a:endParaRPr>
          </a:p>
          <a:p>
            <a:pPr indent="-336168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 sz="6776">
                <a:solidFill>
                  <a:schemeClr val="lt1"/>
                </a:solidFill>
              </a:rPr>
              <a:t>Inefficient &amp; corrupt </a:t>
            </a:r>
            <a:endParaRPr sz="6776">
              <a:solidFill>
                <a:schemeClr val="lt1"/>
              </a:solidFill>
            </a:endParaRPr>
          </a:p>
          <a:p>
            <a:pPr indent="-336168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776">
                <a:solidFill>
                  <a:schemeClr val="lt1"/>
                </a:solidFill>
              </a:rPr>
              <a:t>General Primo de Rivera(bloodless coup) ruled as a dictator, but introduced public work and industrialization to the </a:t>
            </a:r>
            <a:r>
              <a:rPr lang="en" sz="6776">
                <a:solidFill>
                  <a:schemeClr val="lt1"/>
                </a:solidFill>
              </a:rPr>
              <a:t>country, ruled until 1930 </a:t>
            </a:r>
            <a:endParaRPr sz="6776">
              <a:solidFill>
                <a:schemeClr val="lt1"/>
              </a:solidFill>
            </a:endParaRPr>
          </a:p>
          <a:p>
            <a:pPr indent="-336168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776">
                <a:solidFill>
                  <a:schemeClr val="lt1"/>
                </a:solidFill>
              </a:rPr>
              <a:t>April 1931, the King abdicated and monarchy was abolished (Republicans are now in charge)</a:t>
            </a:r>
            <a:endParaRPr sz="6776">
              <a:solidFill>
                <a:schemeClr val="lt1"/>
              </a:solidFill>
            </a:endParaRPr>
          </a:p>
          <a:p>
            <a:pPr indent="-33616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6776">
                <a:solidFill>
                  <a:srgbClr val="FF0000"/>
                </a:solidFill>
              </a:rPr>
              <a:t>Great Depression</a:t>
            </a:r>
            <a:r>
              <a:rPr lang="en" sz="6776"/>
              <a:t> </a:t>
            </a:r>
            <a:r>
              <a:rPr lang="en" sz="6776">
                <a:solidFill>
                  <a:schemeClr val="lt1"/>
                </a:solidFill>
              </a:rPr>
              <a:t>affected unemployment and support of republicans </a:t>
            </a:r>
            <a:endParaRPr sz="6776">
              <a:solidFill>
                <a:schemeClr val="lt1"/>
              </a:solidFill>
            </a:endParaRPr>
          </a:p>
          <a:p>
            <a:pPr indent="-336168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776">
                <a:solidFill>
                  <a:schemeClr val="lt1"/>
                </a:solidFill>
              </a:rPr>
              <a:t>Roman Catholic church did not like that its influence was being reduced (ex: church teachings not taught as much in schools) </a:t>
            </a:r>
            <a:endParaRPr sz="6776">
              <a:solidFill>
                <a:schemeClr val="lt1"/>
              </a:solidFill>
            </a:endParaRPr>
          </a:p>
          <a:p>
            <a:pPr indent="-336168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776">
                <a:solidFill>
                  <a:schemeClr val="lt1"/>
                </a:solidFill>
              </a:rPr>
              <a:t>Republicans wanted to lessen strength of army (army officials forced to retire) </a:t>
            </a:r>
            <a:endParaRPr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Goals of the Parties Involved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372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1C232"/>
                </a:solidFill>
              </a:rPr>
              <a:t>Nationalists</a:t>
            </a:r>
            <a:r>
              <a:rPr lang="en"/>
              <a:t> (</a:t>
            </a:r>
            <a:r>
              <a:rPr lang="en">
                <a:solidFill>
                  <a:schemeClr val="lt1"/>
                </a:solidFill>
              </a:rPr>
              <a:t>s</a:t>
            </a:r>
            <a:r>
              <a:rPr lang="en">
                <a:solidFill>
                  <a:schemeClr val="lt1"/>
                </a:solidFill>
              </a:rPr>
              <a:t>upported</a:t>
            </a:r>
            <a:r>
              <a:rPr lang="en">
                <a:solidFill>
                  <a:schemeClr val="lt1"/>
                </a:solidFill>
              </a:rPr>
              <a:t> by f</a:t>
            </a:r>
            <a:r>
              <a:rPr lang="en">
                <a:solidFill>
                  <a:schemeClr val="lt1"/>
                </a:solidFill>
              </a:rPr>
              <a:t>ascists</a:t>
            </a:r>
            <a:r>
              <a:rPr lang="en">
                <a:solidFill>
                  <a:schemeClr val="lt1"/>
                </a:solidFill>
              </a:rPr>
              <a:t> in Italy and Germany, monarchists, conservatives i.e. landowners, military, industrialists &amp; Roman Catholic Church)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Overthrow the republic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Restore social order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National unity/centralized power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Anti-communism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4682100" y="877675"/>
            <a:ext cx="4150200" cy="39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F1C232"/>
                </a:solidFill>
              </a:rPr>
              <a:t>Republicans</a:t>
            </a:r>
            <a:r>
              <a:rPr b="1" lang="en" sz="1800">
                <a:solidFill>
                  <a:schemeClr val="dk2"/>
                </a:solidFill>
              </a:rPr>
              <a:t> </a:t>
            </a:r>
            <a:r>
              <a:rPr lang="en" sz="1800">
                <a:solidFill>
                  <a:schemeClr val="lt1"/>
                </a:solidFill>
              </a:rPr>
              <a:t>“Reds” (supported by communists in Soviet Union, anarchists, and socialists i.e. intellectuals, artists, working class, peasants) (Second Spanish Republic)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Infighting between them in May 1937 (communist vs anarchist) </a:t>
            </a:r>
            <a:endParaRPr sz="1800"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Preserve a democracy 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Promote social reform 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Reduce traditional power structures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Modernization</a:t>
            </a:r>
            <a:r>
              <a:rPr lang="en" sz="2000">
                <a:solidFill>
                  <a:schemeClr val="lt1"/>
                </a:solidFill>
              </a:rPr>
              <a:t> </a:t>
            </a:r>
            <a:r>
              <a:rPr lang="en" sz="2400">
                <a:solidFill>
                  <a:schemeClr val="lt1"/>
                </a:solidFill>
              </a:rPr>
              <a:t> 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00">
                <a:solidFill>
                  <a:schemeClr val="accent6"/>
                </a:solidFill>
              </a:rPr>
              <a:t>How did the leaders of the conflict motivate people to take up arms? Was the war triggered by the leaders or by the people or both?</a:t>
            </a:r>
            <a:endParaRPr sz="18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920"/>
          </a:p>
        </p:txBody>
      </p:sp>
      <p:sp>
        <p:nvSpPr>
          <p:cNvPr id="75" name="Google Shape;75;p16"/>
          <p:cNvSpPr txBox="1"/>
          <p:nvPr/>
        </p:nvSpPr>
        <p:spPr>
          <a:xfrm>
            <a:off x="311700" y="1122925"/>
            <a:ext cx="8342400" cy="3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Franco initially was not in favor of a military rebellion, but he was eventually convinced by other military friends 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Franco wrote a manifesto and staged a military coup in 1936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It was framed as a “crusade”  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People were motivated by a sense of regional identity and social class 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Excerpt from the July 17,1936 manifesto: 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Spaniards! The nation calls to her defense all those of you who hear the holy name of Spain, those in the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ranks of the Army and Navy who have made a profession of faith in the service of the Motherland, all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those who swore to defend her to the death against her enemies. The situation in Spain grows more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critical every day; anarchy reigns in most of the countryside and towns; government-appointed authorities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encourage revolts, when they do not actually lead them; murderers use pistols and machine guns to settle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their differences and to treacherously assassinate innocent people, while the public authorities fail to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impose law and order.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11">
                <a:solidFill>
                  <a:schemeClr val="accent6"/>
                </a:solidFill>
              </a:rPr>
              <a:t>I</a:t>
            </a:r>
            <a:r>
              <a:rPr lang="en" sz="2311">
                <a:solidFill>
                  <a:schemeClr val="accent6"/>
                </a:solidFill>
              </a:rPr>
              <a:t>mpact on people's personal lives, attitudes, and beliefs </a:t>
            </a:r>
            <a:endParaRPr sz="2311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772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Outsiders were compelled to volunteer in the war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Abraham Lincoln Brigade included Ernset Hemingway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Mass death and displacement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Spain holds one of the highest number of mass graves, second only to Cambodia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“Brother against brother”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Daily hardships(food shortages,etc.)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Culture of fear and distrust created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Normalization of violence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Long term trauma and “amnesia”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2" name="Google Shape;82;p17" title="The silence of others (English subtitles) - TRAIL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7725" y="2515150"/>
            <a:ext cx="3784475" cy="21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2344">
                <a:solidFill>
                  <a:schemeClr val="accent6"/>
                </a:solidFill>
              </a:rPr>
              <a:t> Changes to personal relations and social structures</a:t>
            </a:r>
            <a:r>
              <a:rPr lang="en" sz="1644">
                <a:solidFill>
                  <a:schemeClr val="accent6"/>
                </a:solidFill>
              </a:rPr>
              <a:t>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23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24699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053">
                <a:solidFill>
                  <a:schemeClr val="lt1"/>
                </a:solidFill>
              </a:rPr>
              <a:t>Families were divided and friendships were lost </a:t>
            </a:r>
            <a:endParaRPr sz="6053">
              <a:solidFill>
                <a:schemeClr val="lt1"/>
              </a:solidFill>
            </a:endParaRPr>
          </a:p>
          <a:p>
            <a:pPr indent="-324699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053">
                <a:solidFill>
                  <a:schemeClr val="lt1"/>
                </a:solidFill>
              </a:rPr>
              <a:t>People were exiled or disappeared </a:t>
            </a:r>
            <a:endParaRPr sz="6053">
              <a:solidFill>
                <a:schemeClr val="lt1"/>
              </a:solidFill>
            </a:endParaRPr>
          </a:p>
          <a:p>
            <a:pPr indent="-318349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 sz="5653">
                <a:solidFill>
                  <a:schemeClr val="lt1"/>
                </a:solidFill>
              </a:rPr>
              <a:t>Some babies were taken from their mothers and replaced into officials households </a:t>
            </a:r>
            <a:endParaRPr sz="5653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6053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6053">
                <a:solidFill>
                  <a:schemeClr val="lt1"/>
                </a:solidFill>
              </a:rPr>
              <a:t>During the subsequent dictatorship </a:t>
            </a:r>
            <a:endParaRPr sz="6053">
              <a:solidFill>
                <a:schemeClr val="lt1"/>
              </a:solidFill>
            </a:endParaRPr>
          </a:p>
          <a:p>
            <a:pPr indent="-324699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053">
                <a:solidFill>
                  <a:schemeClr val="lt1"/>
                </a:solidFill>
              </a:rPr>
              <a:t>New, unified “Spanish Identity”</a:t>
            </a:r>
            <a:endParaRPr sz="6053">
              <a:solidFill>
                <a:schemeClr val="lt1"/>
              </a:solidFill>
            </a:endParaRPr>
          </a:p>
          <a:p>
            <a:pPr indent="-318349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 sz="5653">
                <a:solidFill>
                  <a:schemeClr val="lt1"/>
                </a:solidFill>
              </a:rPr>
              <a:t>Suppressed identities ex: basque country </a:t>
            </a:r>
            <a:endParaRPr sz="5653">
              <a:solidFill>
                <a:schemeClr val="lt1"/>
              </a:solidFill>
            </a:endParaRPr>
          </a:p>
          <a:p>
            <a:pPr indent="-324699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053">
                <a:solidFill>
                  <a:schemeClr val="lt1"/>
                </a:solidFill>
              </a:rPr>
              <a:t>Restoration of power to the church </a:t>
            </a:r>
            <a:endParaRPr sz="6053">
              <a:solidFill>
                <a:schemeClr val="lt1"/>
              </a:solidFill>
            </a:endParaRPr>
          </a:p>
          <a:p>
            <a:pPr indent="-318349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 sz="5653">
                <a:solidFill>
                  <a:schemeClr val="lt1"/>
                </a:solidFill>
              </a:rPr>
              <a:t>Double names/religious names (catholic identity was BIG) b/c of catholicism being prominent </a:t>
            </a:r>
            <a:endParaRPr sz="5653">
              <a:solidFill>
                <a:schemeClr val="lt1"/>
              </a:solidFill>
            </a:endParaRPr>
          </a:p>
          <a:p>
            <a:pPr indent="-324699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053">
                <a:solidFill>
                  <a:schemeClr val="lt1"/>
                </a:solidFill>
              </a:rPr>
              <a:t>Gender roles became stricter </a:t>
            </a:r>
            <a:endParaRPr sz="6053">
              <a:solidFill>
                <a:schemeClr val="lt1"/>
              </a:solidFill>
            </a:endParaRPr>
          </a:p>
          <a:p>
            <a:pPr indent="-324699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053">
                <a:solidFill>
                  <a:schemeClr val="lt1"/>
                </a:solidFill>
              </a:rPr>
              <a:t>More surveillance </a:t>
            </a:r>
            <a:endParaRPr sz="6053">
              <a:solidFill>
                <a:schemeClr val="lt1"/>
              </a:solidFill>
            </a:endParaRPr>
          </a:p>
          <a:p>
            <a:pPr indent="-318349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 sz="5653">
                <a:solidFill>
                  <a:schemeClr val="lt1"/>
                </a:solidFill>
              </a:rPr>
              <a:t>Tarjeta de DNI - legally prove who you are </a:t>
            </a:r>
            <a:endParaRPr sz="5653">
              <a:solidFill>
                <a:schemeClr val="lt1"/>
              </a:solidFill>
            </a:endParaRPr>
          </a:p>
          <a:p>
            <a:pPr indent="-324699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6053">
                <a:solidFill>
                  <a:schemeClr val="lt1"/>
                </a:solidFill>
              </a:rPr>
              <a:t>People conformed to the norms and were often suspicious of those surrounding them </a:t>
            </a:r>
            <a:endParaRPr sz="6053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136750" y="240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2000"/>
              <a:t>What </a:t>
            </a:r>
            <a:r>
              <a:rPr lang="en" sz="2000"/>
              <a:t>happened to people who were caught between the warring parties?</a:t>
            </a:r>
            <a:endParaRPr sz="2000"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1931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Bombing of Guernica (April 26th, 1937) 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Civilians were targeted on market day.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lt1"/>
                </a:solidFill>
              </a:rPr>
              <a:t>Nazi’s tested their bombing technology on this.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1700" y="877124"/>
            <a:ext cx="6722300" cy="305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2000">
                <a:solidFill>
                  <a:schemeClr val="accent6"/>
                </a:solidFill>
              </a:rPr>
              <a:t>Could the conflict have been avoided? Were there attempts to avoid it?</a:t>
            </a:r>
            <a:endParaRPr sz="3600">
              <a:solidFill>
                <a:schemeClr val="accent6"/>
              </a:solidFill>
            </a:endParaRPr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Not really… </a:t>
            </a:r>
            <a:endParaRPr>
              <a:solidFill>
                <a:schemeClr val="lt1"/>
              </a:solidFill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>
                <a:solidFill>
                  <a:schemeClr val="lt1"/>
                </a:solidFill>
              </a:rPr>
              <a:t>Polarization/radicalization (people would not listen to moderate views) </a:t>
            </a:r>
            <a:endParaRPr>
              <a:solidFill>
                <a:schemeClr val="lt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>
                <a:solidFill>
                  <a:schemeClr val="lt1"/>
                </a:solidFill>
              </a:rPr>
              <a:t>Franco’s coup was not immediately </a:t>
            </a:r>
            <a:r>
              <a:rPr lang="en">
                <a:solidFill>
                  <a:schemeClr val="lt1"/>
                </a:solidFill>
              </a:rPr>
              <a:t>successful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Although… </a:t>
            </a:r>
            <a:endParaRPr>
              <a:solidFill>
                <a:schemeClr val="lt1"/>
              </a:solidFill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>
                <a:solidFill>
                  <a:schemeClr val="lt1"/>
                </a:solidFill>
              </a:rPr>
              <a:t>Fear of Escalation </a:t>
            </a:r>
            <a:endParaRPr>
              <a:solidFill>
                <a:schemeClr val="lt1"/>
              </a:solidFill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>
                <a:solidFill>
                  <a:schemeClr val="lt1"/>
                </a:solidFill>
              </a:rPr>
              <a:t>Led conservatives to try legal opposition to the Republic </a:t>
            </a:r>
            <a:endParaRPr>
              <a:solidFill>
                <a:schemeClr val="lt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>
                <a:solidFill>
                  <a:schemeClr val="lt1"/>
                </a:solidFill>
              </a:rPr>
              <a:t>Diego Martinez Barrio (Prime minister)</a:t>
            </a:r>
            <a:endParaRPr>
              <a:solidFill>
                <a:schemeClr val="lt1"/>
              </a:solidFill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>
                <a:solidFill>
                  <a:schemeClr val="lt1"/>
                </a:solidFill>
              </a:rPr>
              <a:t>Tried to form a compromise and negotiated with rebel generals </a:t>
            </a:r>
            <a:endParaRPr>
              <a:solidFill>
                <a:schemeClr val="lt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>
                <a:solidFill>
                  <a:schemeClr val="lt1"/>
                </a:solidFill>
              </a:rPr>
              <a:t>Manuel Azana(President of the Republic) called for </a:t>
            </a:r>
            <a:r>
              <a:rPr lang="en">
                <a:solidFill>
                  <a:schemeClr val="lt1"/>
                </a:solidFill>
              </a:rPr>
              <a:t>reconciliation</a:t>
            </a:r>
            <a:r>
              <a:rPr lang="en">
                <a:solidFill>
                  <a:schemeClr val="lt1"/>
                </a:solidFill>
              </a:rPr>
              <a:t> in 1938 </a:t>
            </a:r>
            <a:endParaRPr>
              <a:solidFill>
                <a:schemeClr val="lt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>
                <a:solidFill>
                  <a:schemeClr val="lt1"/>
                </a:solidFill>
              </a:rPr>
              <a:t>Miguel de Unamuno</a:t>
            </a:r>
            <a:endParaRPr>
              <a:solidFill>
                <a:schemeClr val="lt1"/>
              </a:solidFill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○"/>
            </a:pPr>
            <a:r>
              <a:rPr lang="en">
                <a:solidFill>
                  <a:schemeClr val="lt1"/>
                </a:solidFill>
              </a:rPr>
              <a:t>Initially supported the nationalists, but became disillusioned and denounced them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275200" y="1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“El Pacto del Olvido” 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749188"/>
            <a:ext cx="8520600" cy="38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1977 Amnesty Law</a:t>
            </a:r>
            <a:r>
              <a:rPr lang="en" sz="700">
                <a:solidFill>
                  <a:schemeClr val="lt1"/>
                </a:solidFill>
              </a:rPr>
              <a:t>(it has not been lifted or repealed)</a:t>
            </a:r>
            <a:endParaRPr sz="700"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○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Marked a peaceful transition of power after 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Francisco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Franco(Spain’s 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dictator) to a democracy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○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law gave immunity to those who committed human rights and humanitarian law violations during the Civil War (1936-1939) and during the dictatorship(1939-1975).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E6E8F0"/>
              </a:solidFill>
              <a:highlight>
                <a:srgbClr val="1F1F1F"/>
              </a:highlight>
            </a:endParaRPr>
          </a:p>
        </p:txBody>
      </p:sp>
      <p:pic>
        <p:nvPicPr>
          <p:cNvPr descr="A Film by Almudena Carracedo, Robert Bahar (Usa, Spain, 2018, 95’)" id="108" name="Google Shape;108;p21" title="THE SILENCE OF OTHERS  trail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375" y="2222975"/>
            <a:ext cx="3890225" cy="21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 txBox="1"/>
          <p:nvPr/>
        </p:nvSpPr>
        <p:spPr>
          <a:xfrm>
            <a:off x="481800" y="4568800"/>
            <a:ext cx="39588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The Silence of Others</a:t>
            </a:r>
            <a:r>
              <a:rPr lang="en" sz="1800">
                <a:solidFill>
                  <a:schemeClr val="dk2"/>
                </a:solidFill>
              </a:rPr>
              <a:t>, a 2019 film  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4050" y="2222975"/>
            <a:ext cx="3396324" cy="21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/>
          <p:nvPr/>
        </p:nvSpPr>
        <p:spPr>
          <a:xfrm>
            <a:off x="5022400" y="4498750"/>
            <a:ext cx="4270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Valley of the Fallen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Franco’s remains removed in 2019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https://schoolhistory.co.uk/modern/the-causes-of-the-spanish-civil-war/#Lets_know_more_about_The_Causes_of_the_Spanish_Civil_War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https://melaproject.org/blog/336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6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https://www.zinnedproject.org/news/tdih/bombing-of-guernica/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6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https://www.britannica.com/biography/Manuel-Azana?utm_source=chatgpt.com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6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https://www.thesilenceofothers.com/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8"/>
              </a:rPr>
              <a:t>https://www.nationalww2museum.org/war/articles/social-revolution-spanish-civil-war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9"/>
              </a:rPr>
              <a:t>https://libcom.org/article/1936-1939-spanish-civil-war-and-revolution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