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embeddedFontLst>
    <p:embeddedFont>
      <p:font typeface="Playfair Display"/>
      <p:regular r:id="rId13"/>
      <p:bold r:id="rId14"/>
      <p:italic r:id="rId15"/>
      <p:boldItalic r:id="rId16"/>
    </p:embeddedFont>
    <p:embeddedFont>
      <p:font typeface="Lato"/>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Lato-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PlayfairDisplay-regular.fntdata"/><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PlayfairDisplay-italic.fntdata"/><Relationship Id="rId14" Type="http://schemas.openxmlformats.org/officeDocument/2006/relationships/font" Target="fonts/PlayfairDisplay-bold.fntdata"/><Relationship Id="rId17" Type="http://schemas.openxmlformats.org/officeDocument/2006/relationships/font" Target="fonts/Lato-regular.fntdata"/><Relationship Id="rId16" Type="http://schemas.openxmlformats.org/officeDocument/2006/relationships/font" Target="fonts/PlayfairDisplay-boldItalic.fntdata"/><Relationship Id="rId5" Type="http://schemas.openxmlformats.org/officeDocument/2006/relationships/notesMaster" Target="notesMasters/notesMaster1.xml"/><Relationship Id="rId19" Type="http://schemas.openxmlformats.org/officeDocument/2006/relationships/font" Target="fonts/Lato-italic.fntdata"/><Relationship Id="rId6" Type="http://schemas.openxmlformats.org/officeDocument/2006/relationships/slide" Target="slides/slide1.xml"/><Relationship Id="rId18" Type="http://schemas.openxmlformats.org/officeDocument/2006/relationships/font" Target="fonts/Lato-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969e976e05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3969e976e05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969e976e05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969e976e05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969e976e05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969e976e05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969e976e05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3969e976e05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969e976e05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3969e976e05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969e976e05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969e976e05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992950" y="992700"/>
            <a:ext cx="3158100" cy="3158100"/>
          </a:xfrm>
          <a:prstGeom prst="rect">
            <a:avLst/>
          </a:prstGeom>
          <a:noFill/>
          <a:ln cap="flat" cmpd="sng" w="28575">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096250" y="1627200"/>
            <a:ext cx="2951400" cy="1584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p:txBody>
      </p:sp>
      <p:sp>
        <p:nvSpPr>
          <p:cNvPr id="13" name="Google Shape;13;p2"/>
          <p:cNvSpPr txBox="1"/>
          <p:nvPr>
            <p:ph idx="1" type="subTitle"/>
          </p:nvPr>
        </p:nvSpPr>
        <p:spPr>
          <a:xfrm>
            <a:off x="3096363" y="3266930"/>
            <a:ext cx="2951400" cy="7014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9pPr>
          </a:lstStyle>
          <a:p/>
        </p:txBody>
      </p:sp>
      <p:sp>
        <p:nvSpPr>
          <p:cNvPr id="14" name="Google Shape;14;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5" name="Shape 15"/>
        <p:cNvGrpSpPr/>
        <p:nvPr/>
      </p:nvGrpSpPr>
      <p:grpSpPr>
        <a:xfrm>
          <a:off x="0" y="0"/>
          <a:ext cx="0" cy="0"/>
          <a:chOff x="0" y="0"/>
          <a:chExt cx="0" cy="0"/>
        </a:xfrm>
      </p:grpSpPr>
      <p:sp>
        <p:nvSpPr>
          <p:cNvPr id="16" name="Google Shape;16;p3"/>
          <p:cNvSpPr txBox="1"/>
          <p:nvPr>
            <p:ph type="title"/>
          </p:nvPr>
        </p:nvSpPr>
        <p:spPr>
          <a:xfrm>
            <a:off x="509550" y="1423875"/>
            <a:ext cx="8124900" cy="17982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17" name="Google Shape;17;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0" name="Google Shape;30;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91378"/>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37" name="Google Shape;37;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1" name="Google Shape;41;p9"/>
          <p:cNvSpPr txBox="1"/>
          <p:nvPr>
            <p:ph type="title"/>
          </p:nvPr>
        </p:nvSpPr>
        <p:spPr>
          <a:xfrm>
            <a:off x="265500" y="1107950"/>
            <a:ext cx="4045200" cy="168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1233100"/>
            <a:ext cx="8520600" cy="161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51" name="Google Shape;51;p11"/>
          <p:cNvSpPr txBox="1"/>
          <p:nvPr>
            <p:ph idx="1" type="body"/>
          </p:nvPr>
        </p:nvSpPr>
        <p:spPr>
          <a:xfrm>
            <a:off x="311700" y="29194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coral">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www.historyextra.com/period/medieval/king-henry-vi-facts-life-death-reign-marriage-sex-coach-wife-illness-mental-health-mysterious-strange/" TargetMode="External"/><Relationship Id="rId4" Type="http://schemas.openxmlformats.org/officeDocument/2006/relationships/hyperlink" Target="https://circato.co.uk/the-wars-of-the-roses-summary" TargetMode="External"/><Relationship Id="rId5" Type="http://schemas.openxmlformats.org/officeDocument/2006/relationships/hyperlink" Target="https://en.wikipedia.org/wiki/Battle_of_Towton" TargetMode="External"/><Relationship Id="rId6" Type="http://schemas.openxmlformats.org/officeDocument/2006/relationships/hyperlink" Target="https://en.wikipedia.org/wiki/Cosmeston_Medieval_Village" TargetMode="External"/><Relationship Id="rId7" Type="http://schemas.openxmlformats.org/officeDocument/2006/relationships/hyperlink" Target="https://serious-science.org/the-tudor-rose-7025"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3096250" y="1627200"/>
            <a:ext cx="2951400" cy="15843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War of Roses:</a:t>
            </a:r>
            <a:endParaRPr/>
          </a:p>
          <a:p>
            <a:pPr indent="0" lvl="0" marL="0" rtl="0" algn="ctr">
              <a:spcBef>
                <a:spcPts val="0"/>
              </a:spcBef>
              <a:spcAft>
                <a:spcPts val="0"/>
              </a:spcAft>
              <a:buNone/>
            </a:pPr>
            <a:r>
              <a:rPr lang="en"/>
              <a:t>A Family Feud that Reshaped a Nation</a:t>
            </a:r>
            <a:endParaRPr/>
          </a:p>
        </p:txBody>
      </p:sp>
      <p:sp>
        <p:nvSpPr>
          <p:cNvPr id="60" name="Google Shape;60;p13"/>
          <p:cNvSpPr txBox="1"/>
          <p:nvPr>
            <p:ph idx="1" type="subTitle"/>
          </p:nvPr>
        </p:nvSpPr>
        <p:spPr>
          <a:xfrm>
            <a:off x="3096363" y="3266930"/>
            <a:ext cx="2951400" cy="701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Estelle Spira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Causes: A Fragile Crown</a:t>
            </a:r>
            <a:endParaRPr/>
          </a:p>
        </p:txBody>
      </p:sp>
      <p:sp>
        <p:nvSpPr>
          <p:cNvPr id="66" name="Google Shape;66;p14"/>
          <p:cNvSpPr txBox="1"/>
          <p:nvPr>
            <p:ph idx="1" type="body"/>
          </p:nvPr>
        </p:nvSpPr>
        <p:spPr>
          <a:xfrm>
            <a:off x="311700" y="1152475"/>
            <a:ext cx="4642200" cy="34164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lang="en"/>
              <a:t>The Conflict Type: Between groups in a nation (civil war) and between feudal areas/factions.</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The Cause: A weak King (Henry VI) who suffered from mental illness, combined with an economic depression and a loss of territory in France.</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
              <a:t>The Goal: The Throne—the Yorkists believed they had a better legal claim; the Lancastrians were fighting to keep the power they already held.</a:t>
            </a:r>
            <a:endParaRPr/>
          </a:p>
        </p:txBody>
      </p:sp>
      <p:pic>
        <p:nvPicPr>
          <p:cNvPr id="67" name="Google Shape;67;p14"/>
          <p:cNvPicPr preferRelativeResize="0"/>
          <p:nvPr/>
        </p:nvPicPr>
        <p:blipFill>
          <a:blip r:embed="rId3">
            <a:alphaModFix/>
          </a:blip>
          <a:stretch>
            <a:fillRect/>
          </a:stretch>
        </p:blipFill>
        <p:spPr>
          <a:xfrm>
            <a:off x="5063875" y="1408425"/>
            <a:ext cx="3885302" cy="290449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Motivation: Feudal Loyalty vs Personal Gain</a:t>
            </a:r>
            <a:endParaRPr/>
          </a:p>
        </p:txBody>
      </p:sp>
      <p:sp>
        <p:nvSpPr>
          <p:cNvPr id="73" name="Google Shape;73;p15"/>
          <p:cNvSpPr txBox="1"/>
          <p:nvPr>
            <p:ph idx="1" type="body"/>
          </p:nvPr>
        </p:nvSpPr>
        <p:spPr>
          <a:xfrm>
            <a:off x="311700" y="1152475"/>
            <a:ext cx="4578600" cy="3416400"/>
          </a:xfrm>
          <a:prstGeom prst="rect">
            <a:avLst/>
          </a:prstGeom>
        </p:spPr>
        <p:txBody>
          <a:bodyPr anchorCtr="0" anchor="t" bIns="91425" lIns="91425" spcFirstLastPara="1" rIns="91425" wrap="square" tIns="91425">
            <a:normAutofit fontScale="77500"/>
          </a:bodyPr>
          <a:lstStyle/>
          <a:p>
            <a:pPr indent="0" lvl="0" marL="0" rtl="0" algn="l">
              <a:spcBef>
                <a:spcPts val="0"/>
              </a:spcBef>
              <a:spcAft>
                <a:spcPts val="0"/>
              </a:spcAft>
              <a:buNone/>
            </a:pPr>
            <a:r>
              <a:rPr lang="en"/>
              <a:t>Who Triggered It? This was a conflict triggered by elite nobles (the "Lords").</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Motivation: Leaders motivated the common people not through patriotism, but through feudal contracts. If your local Lord went to war, you went with him.</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
              <a:t>The Earl of Warwick is a prime example of a leader who switched sides whenever it benefited his personal power, dragging thousands of soldiers with him each time.</a:t>
            </a:r>
            <a:endParaRPr/>
          </a:p>
        </p:txBody>
      </p:sp>
      <p:pic>
        <p:nvPicPr>
          <p:cNvPr id="74" name="Google Shape;74;p15"/>
          <p:cNvPicPr preferRelativeResize="0"/>
          <p:nvPr/>
        </p:nvPicPr>
        <p:blipFill>
          <a:blip r:embed="rId3">
            <a:alphaModFix/>
          </a:blip>
          <a:stretch>
            <a:fillRect/>
          </a:stretch>
        </p:blipFill>
        <p:spPr>
          <a:xfrm>
            <a:off x="5032100" y="1708013"/>
            <a:ext cx="3948899" cy="230533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Impact on Personal Lives and Social Structure</a:t>
            </a:r>
            <a:endParaRPr/>
          </a:p>
        </p:txBody>
      </p:sp>
      <p:sp>
        <p:nvSpPr>
          <p:cNvPr id="80" name="Google Shape;80;p16"/>
          <p:cNvSpPr txBox="1"/>
          <p:nvPr>
            <p:ph idx="1" type="body"/>
          </p:nvPr>
        </p:nvSpPr>
        <p:spPr>
          <a:xfrm>
            <a:off x="311700" y="1152475"/>
            <a:ext cx="4716600" cy="34164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lang="en"/>
              <a:t>Personal Lives: For the nobility, it was a death sentence. Unlike previous wars where nobles were ransomed, in this war, they were often executed on the spot to wipe out the rival bloodline.</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Social Structure: Because so many nobles died, the feudal system began to crumble. This cleared the way for a much stronger, more centralized monarchy under the Tudors.</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
              <a:t>Beliefs: It created a culture of deep paranoia. You never knew if your neighbor was secretly wearing the other color rose.</a:t>
            </a:r>
            <a:endParaRPr/>
          </a:p>
        </p:txBody>
      </p:sp>
      <p:pic>
        <p:nvPicPr>
          <p:cNvPr id="81" name="Google Shape;81;p16"/>
          <p:cNvPicPr preferRelativeResize="0"/>
          <p:nvPr/>
        </p:nvPicPr>
        <p:blipFill>
          <a:blip r:embed="rId3">
            <a:alphaModFix/>
          </a:blip>
          <a:stretch>
            <a:fillRect/>
          </a:stretch>
        </p:blipFill>
        <p:spPr>
          <a:xfrm>
            <a:off x="5117050" y="1612475"/>
            <a:ext cx="3810901" cy="249639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7"/>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Commoners Caught in the Middle</a:t>
            </a:r>
            <a:endParaRPr/>
          </a:p>
        </p:txBody>
      </p:sp>
      <p:sp>
        <p:nvSpPr>
          <p:cNvPr id="87" name="Google Shape;87;p17"/>
          <p:cNvSpPr txBox="1"/>
          <p:nvPr>
            <p:ph idx="1" type="body"/>
          </p:nvPr>
        </p:nvSpPr>
        <p:spPr>
          <a:xfrm>
            <a:off x="311700" y="1152475"/>
            <a:ext cx="42672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The Invisible Victims: While the battles were mostly between professional soldiers and knights, the commoners suffered from scorched earth tactics.</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
              <a:t>Armies lived off the land, meaning they stole crops and livestock from farmers who didn't care who sat on a throne in London, they just wanted to survive the winter.</a:t>
            </a:r>
            <a:endParaRPr/>
          </a:p>
        </p:txBody>
      </p:sp>
      <p:pic>
        <p:nvPicPr>
          <p:cNvPr id="88" name="Google Shape;88;p17"/>
          <p:cNvPicPr preferRelativeResize="0"/>
          <p:nvPr/>
        </p:nvPicPr>
        <p:blipFill>
          <a:blip r:embed="rId3">
            <a:alphaModFix/>
          </a:blip>
          <a:stretch>
            <a:fillRect/>
          </a:stretch>
        </p:blipFill>
        <p:spPr>
          <a:xfrm>
            <a:off x="4572000" y="1317150"/>
            <a:ext cx="4267200" cy="308705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8"/>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Resolution and Long Term Consequences</a:t>
            </a:r>
            <a:endParaRPr/>
          </a:p>
        </p:txBody>
      </p:sp>
      <p:sp>
        <p:nvSpPr>
          <p:cNvPr id="94" name="Google Shape;94;p18"/>
          <p:cNvSpPr txBox="1"/>
          <p:nvPr>
            <p:ph idx="1" type="body"/>
          </p:nvPr>
        </p:nvSpPr>
        <p:spPr>
          <a:xfrm>
            <a:off x="311700" y="1152475"/>
            <a:ext cx="4260300" cy="3416400"/>
          </a:xfrm>
          <a:prstGeom prst="rect">
            <a:avLst/>
          </a:prstGeom>
        </p:spPr>
        <p:txBody>
          <a:bodyPr anchorCtr="0" anchor="t" bIns="91425" lIns="91425" spcFirstLastPara="1" rIns="91425" wrap="square" tIns="91425">
            <a:normAutofit fontScale="62500" lnSpcReduction="10000"/>
          </a:bodyPr>
          <a:lstStyle/>
          <a:p>
            <a:pPr indent="0" lvl="0" marL="0" rtl="0" algn="l">
              <a:spcBef>
                <a:spcPts val="0"/>
              </a:spcBef>
              <a:spcAft>
                <a:spcPts val="0"/>
              </a:spcAft>
              <a:buNone/>
            </a:pPr>
            <a:r>
              <a:rPr lang="en"/>
              <a:t>Duration: 32 years of intermittent fighting.</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The Resolution: It ended with the Battle of Bosworth Field (1485). Henry Tudor (Lancaster) defeated Richard III (York).</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To avoid future war, Henry VII married Elizabeth of York. He literally merged the two families to create the "Tudor Rose."</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
              <a:t>Could it have been avoided? Yes—if the previous Kings had managed the economy better and if the laws of succession were clearer. There were dozens of peace talks,  but trust had eroded so far that only a wedding or a funeral could end it.</a:t>
            </a:r>
            <a:endParaRPr/>
          </a:p>
        </p:txBody>
      </p:sp>
      <p:pic>
        <p:nvPicPr>
          <p:cNvPr id="95" name="Google Shape;95;p18"/>
          <p:cNvPicPr preferRelativeResize="0"/>
          <p:nvPr/>
        </p:nvPicPr>
        <p:blipFill>
          <a:blip r:embed="rId3">
            <a:alphaModFix/>
          </a:blip>
          <a:stretch>
            <a:fillRect/>
          </a:stretch>
        </p:blipFill>
        <p:spPr>
          <a:xfrm>
            <a:off x="4724400" y="1437163"/>
            <a:ext cx="4267200" cy="284702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9"/>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Sources</a:t>
            </a:r>
            <a:endParaRPr/>
          </a:p>
        </p:txBody>
      </p:sp>
      <p:sp>
        <p:nvSpPr>
          <p:cNvPr id="101" name="Google Shape;101;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u="sng">
                <a:solidFill>
                  <a:schemeClr val="hlink"/>
                </a:solidFill>
                <a:hlinkClick r:id="rId3"/>
              </a:rPr>
              <a:t>https://www.historyextra.com/period/medieval/king-henry-vi-facts-life-death-reign-marriage-sex-coach-wife-illness-mental-health-mysterious-strange/</a:t>
            </a:r>
            <a:endParaRPr/>
          </a:p>
          <a:p>
            <a:pPr indent="-342900" lvl="0" marL="457200" rtl="0" algn="l">
              <a:spcBef>
                <a:spcPts val="0"/>
              </a:spcBef>
              <a:spcAft>
                <a:spcPts val="0"/>
              </a:spcAft>
              <a:buSzPts val="1800"/>
              <a:buChar char="●"/>
            </a:pPr>
            <a:r>
              <a:rPr lang="en" u="sng">
                <a:solidFill>
                  <a:schemeClr val="hlink"/>
                </a:solidFill>
                <a:hlinkClick r:id="rId4"/>
              </a:rPr>
              <a:t>https://circato.co.uk/the-wars-of-the-roses-summary</a:t>
            </a:r>
            <a:endParaRPr/>
          </a:p>
          <a:p>
            <a:pPr indent="-342900" lvl="0" marL="457200" rtl="0" algn="l">
              <a:spcBef>
                <a:spcPts val="0"/>
              </a:spcBef>
              <a:spcAft>
                <a:spcPts val="0"/>
              </a:spcAft>
              <a:buSzPts val="1800"/>
              <a:buChar char="●"/>
            </a:pPr>
            <a:r>
              <a:rPr lang="en" u="sng">
                <a:solidFill>
                  <a:schemeClr val="hlink"/>
                </a:solidFill>
                <a:hlinkClick r:id="rId5"/>
              </a:rPr>
              <a:t>https://en.wikipedia.org/wiki/Battle_of_Towton</a:t>
            </a:r>
            <a:endParaRPr/>
          </a:p>
          <a:p>
            <a:pPr indent="-342900" lvl="0" marL="457200" rtl="0" algn="l">
              <a:spcBef>
                <a:spcPts val="0"/>
              </a:spcBef>
              <a:spcAft>
                <a:spcPts val="0"/>
              </a:spcAft>
              <a:buSzPts val="1800"/>
              <a:buChar char="●"/>
            </a:pPr>
            <a:r>
              <a:rPr lang="en" u="sng">
                <a:solidFill>
                  <a:schemeClr val="hlink"/>
                </a:solidFill>
                <a:hlinkClick r:id="rId6"/>
              </a:rPr>
              <a:t>https://en.wikipedia.org/wiki/Cosmeston_Medieval_Village</a:t>
            </a:r>
            <a:endParaRPr/>
          </a:p>
          <a:p>
            <a:pPr indent="-342900" lvl="0" marL="457200" rtl="0" algn="l">
              <a:spcBef>
                <a:spcPts val="0"/>
              </a:spcBef>
              <a:spcAft>
                <a:spcPts val="0"/>
              </a:spcAft>
              <a:buSzPts val="1800"/>
              <a:buChar char="●"/>
            </a:pPr>
            <a:r>
              <a:rPr lang="en" u="sng">
                <a:solidFill>
                  <a:schemeClr val="hlink"/>
                </a:solidFill>
                <a:hlinkClick r:id="rId7"/>
              </a:rPr>
              <a:t>https://serious-science.org/the-tudor-rose-7025</a:t>
            </a:r>
            <a:endParaRPr/>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