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Lat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d1ded186b0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d1ded186b0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d1ded186b0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d1ded186b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1ded186b0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d1ded186b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d1ded186b0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d1ded186b0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d1ded186b0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d1ded186b0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d24326345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d24326345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d1ded186b0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d1ded186b0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d24326345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d24326345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d1ded186b0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d1ded186b0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d1ded186b0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d1ded186b0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d1ded186b0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d1ded186b0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d24326345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d24326345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1ded186b0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d1ded186b0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d1ded186b0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d1ded186b0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Chinese Buddhism as a Belief System</a:t>
            </a:r>
            <a:endParaRPr/>
          </a:p>
        </p:txBody>
      </p: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Yiyao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Chinese Buddhism?</a:t>
            </a:r>
            <a:endParaRPr/>
          </a:p>
        </p:txBody>
      </p:sp>
      <p:sp>
        <p:nvSpPr>
          <p:cNvPr id="79" name="Google Shape;79;p1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Chinese Buddhism is a form of Buddhism that developed in China by integrating Indian Buddhist teachings with Chinese cultural traditions such as Confucianism and Daoism.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 sz="1100"/>
              <a:t>It is not just a religion, but a </a:t>
            </a:r>
            <a:r>
              <a:rPr b="1" lang="en" sz="1100"/>
              <a:t>comprehensive belief system</a:t>
            </a:r>
            <a:r>
              <a:rPr lang="en" sz="1100"/>
              <a:t> that explains: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The nature of suffering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The cycle of life and death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The path to liberation (enlightenment)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It functions as both: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 sz="1100"/>
              <a:t>A </a:t>
            </a:r>
            <a:r>
              <a:rPr b="1" lang="en" sz="1100"/>
              <a:t>spiritual system</a:t>
            </a:r>
            <a:r>
              <a:rPr lang="en" sz="1100"/>
              <a:t> (explaining existence)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 sz="1100"/>
              <a:t>A </a:t>
            </a:r>
            <a:r>
              <a:rPr b="1" lang="en" sz="1100"/>
              <a:t>practical guide</a:t>
            </a:r>
            <a:r>
              <a:rPr lang="en" sz="1100"/>
              <a:t> for daily </a:t>
            </a:r>
            <a:r>
              <a:rPr lang="en" sz="1100"/>
              <a:t>life</a:t>
            </a:r>
            <a:endParaRPr/>
          </a:p>
        </p:txBody>
      </p:sp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1524" y="2635349"/>
            <a:ext cx="2655025" cy="1539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Karma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Actions have moral consequences across lifetimes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Rebirth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Individuals are reborn in a cycle (samsara)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Enlightenment (Nirvana)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Liberation from suffering and rebirth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Compassion &amp; Detachment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Reduce attachment and cultivate kindness</a:t>
            </a:r>
            <a:br>
              <a:rPr lang="en" sz="1100"/>
            </a:b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Tenets</a:t>
            </a:r>
            <a:endParaRPr/>
          </a:p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Four Noble Truths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Life involves suffering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Suffering is caused by desire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Suffering can end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There is a path to end suffering</a:t>
            </a:r>
            <a:endParaRPr/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350" y="2816788"/>
            <a:ext cx="1089646" cy="156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2998" y="2842850"/>
            <a:ext cx="1126023" cy="150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Origins and Spread</a:t>
            </a:r>
            <a:endParaRPr/>
          </a:p>
        </p:txBody>
      </p:sp>
      <p:sp>
        <p:nvSpPr>
          <p:cNvPr id="95" name="Google Shape;95;p16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 sz="1100"/>
              <a:t>Founded by </a:t>
            </a:r>
            <a:r>
              <a:rPr b="1" lang="en" sz="1100"/>
              <a:t>Siddhartha Gautama (the Buddha)</a:t>
            </a:r>
            <a:r>
              <a:rPr lang="en" sz="1100"/>
              <a:t> in India (~5th century BCE</a:t>
            </a:r>
            <a:r>
              <a:rPr lang="en" sz="1100"/>
              <a:t>)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 sz="1100"/>
              <a:t>Entered China during the </a:t>
            </a:r>
            <a:r>
              <a:rPr b="1" lang="en" sz="1100"/>
              <a:t>Han Dynasty</a:t>
            </a:r>
            <a:r>
              <a:rPr lang="en" sz="1100"/>
              <a:t> through trade routes (Silk Road)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Spread through: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Translation of scriptures into Chinese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Support from emperors and elites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Developed into uniquely Chinese schools: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Chan (Zen), Pure Land, Tiantai</a:t>
            </a:r>
            <a:br>
              <a:rPr lang="en" sz="1100"/>
            </a:b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0600" y="2524050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Adherents and Motivation</a:t>
            </a:r>
            <a:endParaRPr/>
          </a:p>
        </p:txBody>
      </p:sp>
      <p:sp>
        <p:nvSpPr>
          <p:cNvPr id="102" name="Google Shape;102;p17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/>
              <a:t>Practiced by millions in China and East Asia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/>
              <a:t>Includes: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/>
              <a:t>Monks/nuns (devoted practitioners)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/>
              <a:t>Laypeople (everyday believers)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/>
              <a:t>Why people believe: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/>
              <a:t>Provides meaning and explanation for suffering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/>
              <a:t>Offers moral guidance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/>
              <a:t>Helps cope with uncertainty, death, and injustice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/>
              <a:t>Reinforces cultural identity and tradition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Ecological, Economic, Cultural Influences</a:t>
            </a:r>
            <a:endParaRPr/>
          </a:p>
        </p:txBody>
      </p:sp>
      <p:sp>
        <p:nvSpPr>
          <p:cNvPr id="108" name="Google Shape;108;p18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Cultural integration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Combined with Confucian values (family, hierarchy)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Integrated Daoist ideas (harmony, nature)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Economic conditions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Karma explains inequality (wealth, suffering)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Social instability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During war and chaos, Buddhism offered psychological comfort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 sz="1100"/>
              <a:t>Result: Chinese Buddhism became more </a:t>
            </a:r>
            <a:r>
              <a:rPr b="1" lang="en" sz="1100"/>
              <a:t>practical, ritual-based, and community-oriente</a:t>
            </a:r>
            <a:r>
              <a:rPr b="1" lang="en" sz="1100"/>
              <a:t>d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</a:t>
            </a:r>
            <a:endParaRPr/>
          </a:p>
        </p:txBody>
      </p:sp>
      <p:sp>
        <p:nvSpPr>
          <p:cNvPr id="114" name="Google Shape;114;p19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100"/>
              <a:t>Example: The Foolish Old Man Moves Mountains</a:t>
            </a:r>
            <a:endParaRPr b="1"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A story where an old man believes that even if he cannot finish a task, future generations will continue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Reflects a worldview where: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Effort extends beyond one lifetime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Individual limits are less important than long-term continuity</a:t>
            </a:r>
            <a:endParaRPr/>
          </a:p>
        </p:txBody>
      </p:sp>
      <p:sp>
        <p:nvSpPr>
          <p:cNvPr id="115" name="Google Shape;115;p19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100"/>
              <a:t>Connection to Chinese Buddhism:</a:t>
            </a:r>
            <a:endParaRPr b="1"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This cultural mindset </a:t>
            </a:r>
            <a:r>
              <a:rPr lang="en" sz="1100"/>
              <a:t>evolved</a:t>
            </a:r>
            <a:r>
              <a:rPr lang="en" sz="1100"/>
              <a:t> from Buddhist ideas such as: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Rebirth (life extends beyond a single existence)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Karma (actions have long-term consequences)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Structure of Beliefs</a:t>
            </a:r>
            <a:endParaRPr/>
          </a:p>
        </p:txBody>
      </p:sp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Core principle:</a:t>
            </a:r>
            <a:endParaRPr b="1" sz="1100"/>
          </a:p>
          <a:p>
            <a: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b="1" lang="en" sz="1100"/>
              <a:t>Life is suffering (dukkha)</a:t>
            </a:r>
            <a:endParaRPr b="1" sz="1100"/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Underlying cause:</a:t>
            </a:r>
            <a:endParaRPr b="1" sz="1100"/>
          </a:p>
          <a:p>
            <a: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b="1" lang="en" sz="1100"/>
              <a:t>Desire and attachment</a:t>
            </a:r>
            <a:endParaRPr b="1" sz="1100"/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Mechanism:</a:t>
            </a:r>
            <a:endParaRPr b="1" sz="1100"/>
          </a:p>
          <a:p>
            <a: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b="1" lang="en" sz="1100"/>
              <a:t>Karma and rebirth</a:t>
            </a:r>
            <a:endParaRPr b="1" sz="1100"/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Solution:</a:t>
            </a:r>
            <a:endParaRPr b="1" sz="1100"/>
          </a:p>
          <a:p>
            <a: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b="1" lang="en" sz="1100"/>
              <a:t>Follow the path (ethical living, meditation, wisdom)</a:t>
            </a:r>
            <a:endParaRPr b="1" sz="1100"/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Goal:</a:t>
            </a:r>
            <a:endParaRPr b="1" sz="1100"/>
          </a:p>
          <a:p>
            <a: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b="1" lang="en" sz="1100"/>
              <a:t>Enlightenment (nirvana)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Structure of Characters</a:t>
            </a:r>
            <a:endParaRPr/>
          </a:p>
        </p:txBody>
      </p:sp>
      <p:sp>
        <p:nvSpPr>
          <p:cNvPr id="127" name="Google Shape;127;p2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100"/>
              <a:t>The Linguistic "Rank" Indicators</a:t>
            </a:r>
            <a:endParaRPr b="1" sz="1100"/>
          </a:p>
          <a:p>
            <a:pPr indent="-298450" lvl="0" marL="457200" rtl="0" algn="l">
              <a:spcBef>
                <a:spcPts val="4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gao(告) — "To Tell":</a:t>
            </a:r>
            <a:r>
              <a:rPr lang="en" sz="1100"/>
              <a:t> Used by a </a:t>
            </a:r>
            <a:r>
              <a:rPr b="1" lang="en" sz="1100"/>
              <a:t>Superior</a:t>
            </a:r>
            <a:r>
              <a:rPr lang="en" sz="1100"/>
              <a:t> to an Inferior.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bai(白) — "To Address":</a:t>
            </a:r>
            <a:r>
              <a:rPr lang="en" sz="1100"/>
              <a:t> Used by an </a:t>
            </a:r>
            <a:r>
              <a:rPr b="1" lang="en" sz="1100"/>
              <a:t>Inferior</a:t>
            </a:r>
            <a:r>
              <a:rPr lang="en" sz="1100"/>
              <a:t> to a Superior.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100"/>
              <a:t>The Four-Tier Hierarchy</a:t>
            </a:r>
            <a:endParaRPr b="1" sz="1100"/>
          </a:p>
          <a:p>
            <a:pPr indent="-298450" lvl="0" marL="457200" rtl="0" algn="l">
              <a:spcBef>
                <a:spcPts val="40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en" sz="1100"/>
              <a:t>The Buddha (Supreme):</a:t>
            </a:r>
            <a:r>
              <a:rPr lang="en" sz="1100"/>
              <a:t> Always "Tells," never "Addresses." He is the undisputed peak.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en" sz="1100"/>
              <a:t>Bodhisattvas (The Elite):</a:t>
            </a:r>
            <a:r>
              <a:rPr lang="en" sz="1100"/>
              <a:t> Spiritual "middle-management" who defer only to the Buddha but command all others.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en" sz="1100"/>
              <a:t>Disciples (The Inner Circle):</a:t>
            </a:r>
            <a:r>
              <a:rPr lang="en" sz="1100"/>
              <a:t> Respected followers who hold higher status than worldly figures.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AutoNum type="arabicPeriod"/>
            </a:pPr>
            <a:r>
              <a:rPr b="1" lang="en" sz="1100"/>
              <a:t>Kings &amp; Deities (Worldly Power):</a:t>
            </a:r>
            <a:r>
              <a:rPr lang="en" sz="1100"/>
              <a:t> Despite their earthly/heavenly status, they occupy the bottom tier, frequently using bai to address monks and Disciples.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Function</a:t>
            </a:r>
            <a:endParaRPr/>
          </a:p>
        </p:txBody>
      </p:sp>
      <p:sp>
        <p:nvSpPr>
          <p:cNvPr id="133" name="Google Shape;133;p22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100"/>
              <a:t>Individual level:</a:t>
            </a:r>
            <a:endParaRPr b="1"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Provides meaning in suffering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Encourages emotional regulation (detachment)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Guides moral behavior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100"/>
              <a:t>Social level:</a:t>
            </a:r>
            <a:endParaRPr b="1"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Promotes harmony and compassion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Reinforces ethical norms (do good, avoid harm)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Stabilizes society by encouraging acceptance of circumstances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Evidence and Justification</a:t>
            </a:r>
            <a:endParaRPr/>
          </a:p>
        </p:txBody>
      </p:sp>
      <p:sp>
        <p:nvSpPr>
          <p:cNvPr id="139" name="Google Shape;139;p23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/>
              <a:t>Believers rely on:</a:t>
            </a:r>
            <a:endParaRPr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Personal experience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Meditation, inner peace, spiritual insight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b="1" lang="en" sz="1100"/>
              <a:t>Scriptures and teachings</a:t>
            </a:r>
            <a:endParaRPr b="1"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b="1" lang="en" sz="1100"/>
              <a:t>Cultural tradition</a:t>
            </a:r>
            <a:endParaRPr b="1"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Observations of life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“Good actions lead to good outcomes” (karma)</a:t>
            </a:r>
            <a:br>
              <a:rPr lang="en" sz="1100"/>
            </a:b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Handling Challenges</a:t>
            </a:r>
            <a:endParaRPr/>
          </a:p>
        </p:txBody>
      </p:sp>
      <p:sp>
        <p:nvSpPr>
          <p:cNvPr id="145" name="Google Shape;145;p2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/>
              <a:t>When beliefs are challenged:</a:t>
            </a:r>
            <a:endParaRPr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Reinterpretation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Teachings adapted to modern contexts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Integration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Coexists with science and other beliefs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/>
              <a:t>Faith and practice</a:t>
            </a:r>
            <a:r>
              <a:rPr lang="en" sz="1100"/>
              <a:t>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Emphasis on personal experience over proo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/>
              <a:t>Example:</a:t>
            </a:r>
            <a:endParaRPr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Karma is sometimes understood psychologically (actions shape mindset), not just literally across lifetimes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Filial Piety</a:t>
            </a:r>
            <a:endParaRPr/>
          </a:p>
        </p:txBody>
      </p:sp>
      <p:sp>
        <p:nvSpPr>
          <p:cNvPr id="151" name="Google Shape;151;p2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Challenge</a:t>
            </a:r>
            <a:endParaRPr b="1" sz="1100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 sz="1100"/>
              <a:t>Core Confucian value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 sz="1100"/>
              <a:t>Respect and duty to parents and ancestors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Early Buddhism was criticized in China because monks: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Left families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Didn’t continue lineage</a:t>
            </a:r>
            <a:endParaRPr/>
          </a:p>
        </p:txBody>
      </p:sp>
      <p:sp>
        <p:nvSpPr>
          <p:cNvPr id="152" name="Google Shape;152;p2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/>
              <a:t>How people handled</a:t>
            </a:r>
            <a:endParaRPr b="1" sz="1100"/>
          </a:p>
          <a:p>
            <a:pPr indent="-298450" lvl="0" marL="457200" rtl="0" algn="l">
              <a:spcBef>
                <a:spcPts val="14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Created stories and teachings emphasizing: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Repaying parents’ kindness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Saving parents spiritually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 sz="1100"/>
              <a:t>Example</a:t>
            </a: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 sz="1100"/>
              <a:t>Mulian Saves His Mother</a:t>
            </a:r>
            <a:endParaRPr sz="1100"/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1100" y="3356600"/>
            <a:ext cx="1272475" cy="99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6675" y="3420200"/>
            <a:ext cx="1412525" cy="106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60" name="Google Shape;160;p26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 sz="1100"/>
              <a:t>Chinese Buddhism is a highly structured belief system that explains life, suffering, and morality</a:t>
            </a:r>
            <a:br>
              <a:rPr lang="en" sz="1100"/>
            </a:b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It persists because it:</a:t>
            </a:r>
            <a:br>
              <a:rPr lang="en" sz="1100"/>
            </a:b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Provides meaning</a:t>
            </a:r>
            <a:br>
              <a:rPr lang="en" sz="1100"/>
            </a:b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Helps people cope with uncertainty</a:t>
            </a:r>
            <a:br>
              <a:rPr lang="en" sz="1100"/>
            </a:b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○"/>
            </a:pPr>
            <a:r>
              <a:rPr lang="en" sz="1100"/>
              <a:t>Aligns with cultural values</a:t>
            </a:r>
            <a:br>
              <a:rPr lang="en" sz="1100"/>
            </a:b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Lato"/>
              <a:buChar char="●"/>
            </a:pPr>
            <a:r>
              <a:rPr lang="en" sz="1100"/>
              <a:t>It functions both as:</a:t>
            </a:r>
            <a:br>
              <a:rPr lang="en" sz="1100"/>
            </a:b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 sz="1100"/>
              <a:t>A philosophy of life</a:t>
            </a:r>
            <a:br>
              <a:rPr lang="en" sz="1100"/>
            </a:br>
            <a:endParaRPr sz="11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○"/>
            </a:pPr>
            <a:r>
              <a:rPr lang="en" sz="1100"/>
              <a:t>A social system shaping behavior and relationships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66" name="Google Shape;166;p27"/>
          <p:cNvSpPr txBox="1"/>
          <p:nvPr/>
        </p:nvSpPr>
        <p:spPr>
          <a:xfrm>
            <a:off x="351600" y="1168525"/>
            <a:ext cx="8440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endParaRPr b="1"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Aich, T. K. (2013). Buddha philosophy and western psychology. </a:t>
            </a:r>
            <a:r>
              <a:rPr i="1"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Indian Journal of Psychiatry</a:t>
            </a: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55</a:t>
            </a: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(6), 165. https://doi.org/10.4103/0019-5545.105517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Brown, W. (2025). </a:t>
            </a:r>
            <a:r>
              <a:rPr i="1"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 to Buddhism</a:t>
            </a: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Stanford.edu. https://spice.fsi.stanford.edu/docs/introduction_to_buddhism?utm_source=chatgpt.com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Lee, J., &amp; Wong, T. (n.d.). </a:t>
            </a:r>
            <a:r>
              <a:rPr i="1"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Hierarchy of Characters in the Chinese Buddhist Canon</a:t>
            </a: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Wikipedia Contributors. (2019a, October 17). </a:t>
            </a:r>
            <a:r>
              <a:rPr i="1"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Chinese Buddhism</a:t>
            </a: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Wikipedia; Wikimedia Foundation. https://en.wikipedia.org/wiki/Chinese_Buddhism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Wikipedia Contributors. (2019b, November 10). </a:t>
            </a:r>
            <a:r>
              <a:rPr i="1"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Karma</a:t>
            </a: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Wikipedia; Wikimedia Foundation. https://en.wikipedia.org/wiki/Karma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