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7" r:id="rId4"/>
    <p:sldId id="258" r:id="rId5"/>
    <p:sldId id="266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0328"/>
    <a:srgbClr val="120644"/>
    <a:srgbClr val="1E4234"/>
    <a:srgbClr val="2654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5"/>
    <p:restoredTop sz="94694"/>
  </p:normalViewPr>
  <p:slideViewPr>
    <p:cSldViewPr snapToGrid="0">
      <p:cViewPr>
        <p:scale>
          <a:sx n="80" d="100"/>
          <a:sy n="80" d="100"/>
        </p:scale>
        <p:origin x="528" y="10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A9A6BE-6FE0-6A4C-A408-37ADF21CA508}" type="datetimeFigureOut">
              <a:rPr lang="en-US" smtClean="0"/>
              <a:t>3/29/26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2001A6-F88D-E846-B93D-6D400A830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16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2001A6-F88D-E846-B93D-6D400A830ED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924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D6483-E21E-E84E-21E4-936AC93A8E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F02FC3-B85E-C1FF-630B-52BB1DC533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5A069-D775-3620-3C23-8350AD1EE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6B3EC-7510-0F4B-99E5-1616B0F23F63}" type="datetimeFigureOut">
              <a:rPr lang="en-US" smtClean="0"/>
              <a:t>3/28/26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BD9966-7F2E-C213-F313-2F0EB9543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D6F69C-9025-C013-6203-24249101D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4C0C8-476B-8542-966A-5D6974A21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20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E8965-A3F4-803D-6ACF-4A907EA74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1B66B4-B002-B54D-FD54-C6590031A6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FC12CC-C0FC-310F-DF90-51EA9E44A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6B3EC-7510-0F4B-99E5-1616B0F23F63}" type="datetimeFigureOut">
              <a:rPr lang="en-US" smtClean="0"/>
              <a:t>3/28/26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3574FF-F07F-BDAD-E55C-94EF7531D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257BD8-1B6A-8D13-9508-59D9A9B44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4C0C8-476B-8542-966A-5D6974A21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473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85B90-5762-D9BA-C40F-F9F7CF016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4DC623-B624-DC05-BC45-FC7BACB021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F7F874-03F1-726C-B53A-4EE474142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6B3EC-7510-0F4B-99E5-1616B0F23F63}" type="datetimeFigureOut">
              <a:rPr lang="en-US" smtClean="0"/>
              <a:t>3/28/26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83B3B-4F12-2987-2946-42878D4FB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ABE48-7664-8BF3-F2D0-0070AADC5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4C0C8-476B-8542-966A-5D6974A21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176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83F28-C69F-1B79-31A7-DABB22E75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DE69A-A866-7113-4740-6BB04999E1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46A46A-6168-4A33-222D-E55B1094DD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8EE0B-8378-7353-3FE0-6E53D9C25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6B3EC-7510-0F4B-99E5-1616B0F23F63}" type="datetimeFigureOut">
              <a:rPr lang="en-US" smtClean="0"/>
              <a:t>3/28/26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E3B121-41B2-CBD7-D781-2C6101741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7056FC-BECA-F0C2-A174-FB8858FB2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4C0C8-476B-8542-966A-5D6974A21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627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92042-495A-C857-3447-2273268F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B3186-FD2C-2D4E-3CF7-45B02D3623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EC1BBE-0438-607C-22C7-A3347DD066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2E38DA-1C40-92EB-999D-ECCA0EDA5D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AA99BE-A85F-A4E7-1D19-D708A61477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ED7455-8D89-E1A7-2187-6DF048D93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6B3EC-7510-0F4B-99E5-1616B0F23F63}" type="datetimeFigureOut">
              <a:rPr lang="en-US" smtClean="0"/>
              <a:t>3/28/26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61C11D-2914-AEE8-007B-4414CD443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5FF1FD-8221-C407-2520-D3248FB97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4C0C8-476B-8542-966A-5D6974A21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111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169E3-5B2E-BC0A-1648-F0FD4F312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E70D21-816E-5A8A-ED1B-41A824B4E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6B3EC-7510-0F4B-99E5-1616B0F23F63}" type="datetimeFigureOut">
              <a:rPr lang="en-US" smtClean="0"/>
              <a:t>3/28/26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58B912-7EA9-6363-BDB1-C0604FD47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0DC167-6FBC-9C72-76DC-86486FD83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4C0C8-476B-8542-966A-5D6974A21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351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946167-69B7-E310-513E-A0D1E3BC0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6B3EC-7510-0F4B-99E5-1616B0F23F63}" type="datetimeFigureOut">
              <a:rPr lang="en-US" smtClean="0"/>
              <a:t>3/28/26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47845F-1C60-8C96-FEC5-4622825BD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FE3A07-6E7F-569B-CA92-78151B260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4C0C8-476B-8542-966A-5D6974A21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788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3D54C-17DA-DCEE-F6BC-FE1F475F2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0BE88-7A03-4447-B2BC-0E4BD4804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177290-8B95-9EE0-EFBA-1A01BE06ED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70C623-D8E2-508D-BB0A-D67013609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6B3EC-7510-0F4B-99E5-1616B0F23F63}" type="datetimeFigureOut">
              <a:rPr lang="en-US" smtClean="0"/>
              <a:t>3/28/26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7A1DED-56C5-2188-0346-2D19A9C26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9A535A-6C55-BD87-2E38-92C41718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4C0C8-476B-8542-966A-5D6974A21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553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33004-F711-22EF-177E-4A133D9E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509C4E-7F53-FF6F-B331-A5EED7DF2A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3891A8-F1AD-2454-D7BA-2FA1FD1A36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B3B60B-5FF5-6FEF-3877-03FF99FCD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6B3EC-7510-0F4B-99E5-1616B0F23F63}" type="datetimeFigureOut">
              <a:rPr lang="en-US" smtClean="0"/>
              <a:t>3/28/26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F09B6-4CF2-8742-49B5-89BF8EE38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BDECF3-8CEC-D5C9-00A7-247F8BF59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4C0C8-476B-8542-966A-5D6974A21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216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ABB17-31C2-5B91-8540-0BCA6F366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F9A963-B9BA-78C7-19F2-17CF394DF9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3F6AE1-E164-F2EF-BD6B-7A7298D59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6B3EC-7510-0F4B-99E5-1616B0F23F63}" type="datetimeFigureOut">
              <a:rPr lang="en-US" smtClean="0"/>
              <a:t>3/28/26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D2B68-2C7C-7C38-DBE6-CFB6DE1F4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064A44-B6C1-C0BB-4564-B74D62146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4C0C8-476B-8542-966A-5D6974A21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340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3151E0-2402-21BB-5FDB-855C3005D2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C2746D-10DC-7CBD-DC85-F658B1BDD9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6063C-7EBD-4C6F-361F-422BB9F15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6B3EC-7510-0F4B-99E5-1616B0F23F63}" type="datetimeFigureOut">
              <a:rPr lang="en-US" smtClean="0"/>
              <a:t>3/28/26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62F449-BA17-05C9-49F6-899D529B2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21DB3-2D5C-B00E-9787-866867200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4C0C8-476B-8542-966A-5D6974A21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687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137E13-087F-E18F-5C7F-6E873B5DD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7C5A0E-2938-7463-88D2-735C3B651F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FC3C5-3BA8-0A96-D7AF-4F0ADC7B8B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E6B3EC-7510-0F4B-99E5-1616B0F23F63}" type="datetimeFigureOut">
              <a:rPr lang="en-US" smtClean="0"/>
              <a:t>3/28/26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2D6CD-0548-0165-118A-EB6CBEC8EA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03E632-96EC-D4EC-938B-BB58807620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E4C0C8-476B-8542-966A-5D6974A21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633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Brahma" TargetMode="External"/><Relationship Id="rId2" Type="http://schemas.openxmlformats.org/officeDocument/2006/relationships/hyperlink" Target="https://en.wikipedia.org/wiki/Chaitanya_Mahaprabhu?utm_source=chatgpt.com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hat.openai.com/" TargetMode="External"/><Relationship Id="rId5" Type="http://schemas.openxmlformats.org/officeDocument/2006/relationships/hyperlink" Target="https://en.wikipedia.org/wiki/Vedanta" TargetMode="External"/><Relationship Id="rId4" Type="http://schemas.openxmlformats.org/officeDocument/2006/relationships/hyperlink" Target="https://en.wikipedia.org/wiki/Vishvarup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3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C9114-C7CF-DC35-33B7-CA9D2F6B7E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193800"/>
            <a:ext cx="9144000" cy="2387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Advaita Vedanta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18FF2F-BD74-CCD6-0D5C-AABB7B400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334919"/>
            <a:ext cx="9144000" cy="165576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Presentation by Solomon Wechter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96A7BDAA-342F-D3C3-2660-2F0A55B4F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437" y="1193800"/>
            <a:ext cx="5001126" cy="500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7973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32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633C6E-645D-170F-7AB7-6FA3ADC5E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DF6F8-D337-FA53-5452-E860A91EF0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429" y="-1193800"/>
            <a:ext cx="9144000" cy="2387600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Major Tenets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E71CAD-2D0D-9BBF-9DA5-6550D0F53E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429" y="1410380"/>
            <a:ext cx="5820992" cy="4975905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Ultimate reality (Brahman) is characterized as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Pure being (sat)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Pure awareness (chit)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Pure bliss (</a:t>
            </a:r>
            <a:r>
              <a:rPr lang="en-US" dirty="0" err="1">
                <a:solidFill>
                  <a:schemeClr val="bg1"/>
                </a:solidFill>
              </a:rPr>
              <a:t>ananda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Brahman: the ground of being out of which even God himself arises and creates the world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The true Self/soul (Atman) is identical with this reality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Atman is Brahman, as the ocean is within a raindrop and vice versa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2" descr="Cosmic Form of Krishna - Beyond Bollywood Audio Exhibition - Cincinnati Art  Museum">
            <a:extLst>
              <a:ext uri="{FF2B5EF4-FFF2-40B4-BE49-F238E27FC236}">
                <a16:creationId xmlns:a16="http://schemas.microsoft.com/office/drawing/2014/main" id="{A523FF7A-548A-F9ED-9B1E-468E67764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211" y="239306"/>
            <a:ext cx="4440800" cy="643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2905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32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73F6E4-8AFD-732B-8BDF-418BBC19A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9638E-1E38-E0D7-EB67-6DFB418565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429" y="-1042714"/>
            <a:ext cx="9144000" cy="2387600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Non-Dualism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A6BC47-E750-91A1-D08A-5692EF12C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429" y="1410380"/>
            <a:ext cx="5917245" cy="4975905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Pairs of opposites: good/evil, joy/suffering, male/female, matter/spirit, old/young, me/you, etc.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The veil of Maya (dualism) is placed over our eyes during birth, and allows one’s lifetime to play out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“But where there is unity,	one without a second, that is the world of Brahman” – </a:t>
            </a:r>
            <a:r>
              <a:rPr lang="en-US" dirty="0" err="1">
                <a:solidFill>
                  <a:schemeClr val="bg1"/>
                </a:solidFill>
              </a:rPr>
              <a:t>Brihadaranyaka</a:t>
            </a:r>
            <a:r>
              <a:rPr lang="en-US" dirty="0">
                <a:solidFill>
                  <a:schemeClr val="bg1"/>
                </a:solidFill>
              </a:rPr>
              <a:t> Upanishad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Brahman as the unification of all opposites, the underlying unity as the other side of the multiplicity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4" descr="The central head is the mask of eternity, the mask of God. And these other  two figures? Whenever one moves out of the transcendent, one comes into a  field of opposites. Everything">
            <a:extLst>
              <a:ext uri="{FF2B5EF4-FFF2-40B4-BE49-F238E27FC236}">
                <a16:creationId xmlns:a16="http://schemas.microsoft.com/office/drawing/2014/main" id="{D76BB16D-9CEF-C043-6004-76C404238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317" y="1860889"/>
            <a:ext cx="5265254" cy="3495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D6DEEB8-949A-AFAE-792A-4A2766FF17FB}"/>
              </a:ext>
            </a:extLst>
          </p:cNvPr>
          <p:cNvSpPr txBox="1"/>
          <p:nvPr/>
        </p:nvSpPr>
        <p:spPr>
          <a:xfrm>
            <a:off x="6491317" y="5356731"/>
            <a:ext cx="44582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“Mask of Eternity” in the </a:t>
            </a:r>
            <a:r>
              <a:rPr lang="en-US" dirty="0" err="1">
                <a:solidFill>
                  <a:schemeClr val="bg1"/>
                </a:solidFill>
              </a:rPr>
              <a:t>Elephanta</a:t>
            </a:r>
            <a:r>
              <a:rPr lang="en-US" dirty="0">
                <a:solidFill>
                  <a:schemeClr val="bg1"/>
                </a:solidFill>
              </a:rPr>
              <a:t> Caves (6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cent. CE); representing the One behind good and evil (two)</a:t>
            </a:r>
          </a:p>
        </p:txBody>
      </p:sp>
    </p:spTree>
    <p:extLst>
      <p:ext uri="{BB962C8B-B14F-4D97-AF65-F5344CB8AC3E}">
        <p14:creationId xmlns:p14="http://schemas.microsoft.com/office/powerpoint/2010/main" val="2449055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32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80870A-B297-4DC8-9CB0-92EDA3C28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5FFFA-EFB9-2037-AAA5-D7270C4926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428" y="-1193800"/>
            <a:ext cx="11582401" cy="2387600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Who invented it, promoted it, etc.,?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789170-7F1E-9561-69D1-FE3304DC36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429" y="1410380"/>
            <a:ext cx="4354285" cy="5251677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Advaita Vedanta philosophy, a subsect of Hinduism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Originates in the Upanishads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Part of the foundational texts of Hinduism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Spread primarily through Indian monastic traditions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In the 19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and 20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century, saints like Ramakrishna, Anandamayi Ma, and Ramana Maharshi are widely considered to be fully realized beings, giving spiritual teaching to millions of followers and devotees</a:t>
            </a:r>
          </a:p>
        </p:txBody>
      </p:sp>
      <p:pic>
        <p:nvPicPr>
          <p:cNvPr id="1026" name="Picture 2" descr="Ramana Maharshi - Wikipedia">
            <a:extLst>
              <a:ext uri="{FF2B5EF4-FFF2-40B4-BE49-F238E27FC236}">
                <a16:creationId xmlns:a16="http://schemas.microsoft.com/office/drawing/2014/main" id="{FA9636A7-988E-9EC7-0DC4-CB326994D0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972" y="1443037"/>
            <a:ext cx="2251527" cy="3331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nandamayi Ma - Wikipedia">
            <a:extLst>
              <a:ext uri="{FF2B5EF4-FFF2-40B4-BE49-F238E27FC236}">
                <a16:creationId xmlns:a16="http://schemas.microsoft.com/office/drawing/2014/main" id="{87585A1B-2283-9147-661D-DF7DB86C6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983" y="1850571"/>
            <a:ext cx="2093610" cy="3156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amakrishna - Wikipedia">
            <a:extLst>
              <a:ext uri="{FF2B5EF4-FFF2-40B4-BE49-F238E27FC236}">
                <a16:creationId xmlns:a16="http://schemas.microsoft.com/office/drawing/2014/main" id="{C0B5ECCE-A205-F7B5-2856-D923EB81C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018" y="1733321"/>
            <a:ext cx="2200366" cy="2750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F530CC9-F0A1-8223-7678-CFB2428503A0}"/>
              </a:ext>
            </a:extLst>
          </p:cNvPr>
          <p:cNvSpPr txBox="1"/>
          <p:nvPr/>
        </p:nvSpPr>
        <p:spPr>
          <a:xfrm>
            <a:off x="4721458" y="4543093"/>
            <a:ext cx="2525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Sri Ramakrishna (1836–1886)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88298F-C5F5-4648-E209-6FBCD765045D}"/>
              </a:ext>
            </a:extLst>
          </p:cNvPr>
          <p:cNvSpPr txBox="1"/>
          <p:nvPr/>
        </p:nvSpPr>
        <p:spPr>
          <a:xfrm>
            <a:off x="7246943" y="5066743"/>
            <a:ext cx="2047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Anandamayi Ma (1896 -  1982)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10B12A-7A14-A386-5A9B-AFD38E40BB48}"/>
              </a:ext>
            </a:extLst>
          </p:cNvPr>
          <p:cNvSpPr txBox="1"/>
          <p:nvPr/>
        </p:nvSpPr>
        <p:spPr>
          <a:xfrm>
            <a:off x="9622972" y="4866258"/>
            <a:ext cx="2047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Ramana Maharshi (1879 – 1950)</a:t>
            </a:r>
          </a:p>
        </p:txBody>
      </p:sp>
    </p:spTree>
    <p:extLst>
      <p:ext uri="{BB962C8B-B14F-4D97-AF65-F5344CB8AC3E}">
        <p14:creationId xmlns:p14="http://schemas.microsoft.com/office/powerpoint/2010/main" val="3357246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32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C953E-ABA8-D1FD-8EB8-60B3B1CE1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5D489-3995-8989-8D3A-EC8937A4B4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428" y="-1193800"/>
            <a:ext cx="11756571" cy="2387600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Perspective of Self-realization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FCA200-E685-8FB3-A11C-C3BE7BCC1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0996" y="1287080"/>
            <a:ext cx="4490008" cy="530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085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32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778E02-7CE8-F5EE-AA07-0F9305742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9D65E-9B48-B78C-FC52-82F989BAC5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429" y="-1193800"/>
            <a:ext cx="10972800" cy="2387600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Shaped by ecological factors?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AD6BB2C-4647-56B6-82A9-3A5A1476529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435429" y="1108289"/>
            <a:ext cx="8386106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200" b="0" i="0" u="none" strike="noStrike" cap="none" normalizeH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2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Developed in: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agrarian societies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200" b="0" i="0" u="none" strike="noStrike" cap="none" normalizeH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2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Supported by: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caste/social structures (division of roles, including renunciation)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Ascetic traditions: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value withdrawal from material life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Later shaped by: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colonialism → systematization, defense against Western philosophy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globalization → simplified “yoga/spirituality” forms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200" b="0" i="0" u="none" strike="noStrike" cap="none" normalizeH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2200" b="1" dirty="0">
                <a:solidFill>
                  <a:schemeClr val="bg1"/>
                </a:solidFill>
                <a:latin typeface="Arial" panose="020B0604020202020204" pitchFamily="34" charset="0"/>
              </a:rPr>
              <a:t>But, if Brahman is really outside of form and time, then perhaps it is not shaped by ecological factors at all?</a:t>
            </a:r>
            <a:endParaRPr kumimoji="0" lang="en-US" altLang="en-US" sz="2200" b="1" i="0" u="none" strike="noStrike" cap="none" normalizeH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200" b="0" i="0" u="none" strike="noStrike" cap="none" normalizeH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07A33F-0F1A-3D3E-FA0B-FCB046213787}"/>
              </a:ext>
            </a:extLst>
          </p:cNvPr>
          <p:cNvSpPr txBox="1"/>
          <p:nvPr/>
        </p:nvSpPr>
        <p:spPr>
          <a:xfrm>
            <a:off x="9011575" y="5463078"/>
            <a:ext cx="2522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Painting of Brahma (c. 1700 CE)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A821E59F-E906-AEB5-83AA-6718C369CC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575" y="1394922"/>
            <a:ext cx="2848849" cy="4068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2243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32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2CF32B-ADB6-82E0-DA77-F5513C43E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3FE48-9652-8B1B-299E-18222EB16C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428" y="-1193800"/>
            <a:ext cx="11756571" cy="2387600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Is there a hierarchical structure?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062D8F-EB48-C810-D513-CC294A693D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429" y="1410380"/>
            <a:ext cx="5885160" cy="4396861"/>
          </a:xfrm>
        </p:spPr>
        <p:txBody>
          <a:bodyPr>
            <a:noAutofit/>
          </a:bodyPr>
          <a:lstStyle/>
          <a:p>
            <a:pPr algn="l"/>
            <a:r>
              <a:rPr lang="en-US" sz="2600" b="1" dirty="0">
                <a:solidFill>
                  <a:schemeClr val="bg1"/>
                </a:solidFill>
              </a:rPr>
              <a:t>Top level:</a:t>
            </a:r>
            <a:r>
              <a:rPr lang="en-US" sz="2600" dirty="0">
                <a:solidFill>
                  <a:schemeClr val="bg1"/>
                </a:solidFill>
              </a:rPr>
              <a:t> Brahman (ultimate reality)</a:t>
            </a:r>
          </a:p>
          <a:p>
            <a:pPr algn="l"/>
            <a:r>
              <a:rPr lang="en-US" sz="2600" b="1" dirty="0">
                <a:solidFill>
                  <a:schemeClr val="bg1"/>
                </a:solidFill>
              </a:rPr>
              <a:t>Next:</a:t>
            </a:r>
            <a:r>
              <a:rPr lang="en-US" sz="2600" dirty="0">
                <a:solidFill>
                  <a:schemeClr val="bg1"/>
                </a:solidFill>
              </a:rPr>
              <a:t> Brahman = Atman</a:t>
            </a:r>
          </a:p>
          <a:p>
            <a:pPr algn="l"/>
            <a:r>
              <a:rPr lang="en-US" sz="2600" b="1" dirty="0">
                <a:solidFill>
                  <a:schemeClr val="bg1"/>
                </a:solidFill>
              </a:rPr>
              <a:t>Next:</a:t>
            </a:r>
            <a:r>
              <a:rPr lang="en-US" sz="2600" dirty="0">
                <a:solidFill>
                  <a:schemeClr val="bg1"/>
                </a:solidFill>
              </a:rPr>
              <a:t> human condition (ignorance, karma, samsara, maya, grace)</a:t>
            </a:r>
          </a:p>
          <a:p>
            <a:pPr algn="l"/>
            <a:r>
              <a:rPr lang="en-US" sz="2600" b="1" dirty="0">
                <a:solidFill>
                  <a:schemeClr val="bg1"/>
                </a:solidFill>
              </a:rPr>
              <a:t>Next:</a:t>
            </a:r>
            <a:r>
              <a:rPr lang="en-US" sz="2600" dirty="0">
                <a:solidFill>
                  <a:schemeClr val="bg1"/>
                </a:solidFill>
              </a:rPr>
              <a:t> Spiritual practice as a way to embody this philosophy/religion</a:t>
            </a:r>
          </a:p>
          <a:p>
            <a:pPr algn="l"/>
            <a:r>
              <a:rPr lang="en-US" sz="2600" b="1" dirty="0">
                <a:solidFill>
                  <a:schemeClr val="bg1"/>
                </a:solidFill>
              </a:rPr>
              <a:t>Finally:</a:t>
            </a:r>
            <a:r>
              <a:rPr lang="en-US" sz="2600" dirty="0">
                <a:solidFill>
                  <a:schemeClr val="bg1"/>
                </a:solidFill>
              </a:rPr>
              <a:t> moksha (liberation) (eventually, maybe after like 50,000,000 lifetimes)</a:t>
            </a:r>
          </a:p>
          <a:p>
            <a:pPr algn="l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078" name="Picture 6" descr="What Turns the Wheel of Samsara | Lion's Roar">
            <a:extLst>
              <a:ext uri="{FF2B5EF4-FFF2-40B4-BE49-F238E27FC236}">
                <a16:creationId xmlns:a16="http://schemas.microsoft.com/office/drawing/2014/main" id="{BD93512D-2389-5C3E-9E4D-7E34BC7B4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55" y="1193800"/>
            <a:ext cx="4059525" cy="5253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1745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32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784887-C0F5-13A5-F681-6BD660E00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F3F44-523F-DAAF-9D9E-5CA6E0E061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5772" y="-1193800"/>
            <a:ext cx="12308114" cy="2387600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How does this belief influence action?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290661-5EEA-A581-C9CC-962DCD3BD2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429" y="1410380"/>
            <a:ext cx="6959982" cy="4801733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Encourages spiritual practice among those who seek Self-realization and liberation from Samsara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Meditation (Raja Yoga)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Study (Jnana Yoga)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Service (Karma Yoga)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Devotion (Bhakti Yoga)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Relationship with the Self --&gt; change in consciousness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Loosening of ego control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Giving up who you think you are and what you want;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Surrender to the world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Drawn deeper into love of others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0FBB4E3-6F1E-2B29-A9DA-97700AFCB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101" name="Picture 5">
            <a:extLst>
              <a:ext uri="{FF2B5EF4-FFF2-40B4-BE49-F238E27FC236}">
                <a16:creationId xmlns:a16="http://schemas.microsoft.com/office/drawing/2014/main" id="{4FDFD4A3-B121-C30A-9E0F-B4B3C7C4E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356" y="1410379"/>
            <a:ext cx="3362324" cy="480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2057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32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AE04FB-EC0B-2B16-3357-A6DE6FEF5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9C4AB-DB68-25FA-7362-C29C311869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428" y="-1193800"/>
            <a:ext cx="11756571" cy="2387600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Evidence believers have?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2023E0-C1E7-B683-BB4C-CD0BC9BCD6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428" y="1410380"/>
            <a:ext cx="7024151" cy="4685619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Inner experience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Named differently in traditions across the world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Self-realization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Samadhi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Nirvana (Buddhism)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Satori (Zen Buddhism)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Enlightenment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</a:rPr>
              <a:t>Theosis</a:t>
            </a:r>
            <a:r>
              <a:rPr lang="en-US" dirty="0">
                <a:solidFill>
                  <a:schemeClr val="bg1"/>
                </a:solidFill>
              </a:rPr>
              <a:t> (Christian mysticism)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Fana (Sufism)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“Faith is what is left after all your beliefs have been blown to hell.” – Ram Dass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2" descr="Yoga Art Handmade Indian Miniature Meditating Sikh Udasi Yogi Decor Painting">
            <a:extLst>
              <a:ext uri="{FF2B5EF4-FFF2-40B4-BE49-F238E27FC236}">
                <a16:creationId xmlns:a16="http://schemas.microsoft.com/office/drawing/2014/main" id="{70667E95-3D9F-6DA0-F527-20618A211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472" y="1193800"/>
            <a:ext cx="3254509" cy="4801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558543-3422-2578-3643-1FB3AC27680B}"/>
              </a:ext>
            </a:extLst>
          </p:cNvPr>
          <p:cNvSpPr txBox="1"/>
          <p:nvPr/>
        </p:nvSpPr>
        <p:spPr>
          <a:xfrm>
            <a:off x="8469206" y="6095999"/>
            <a:ext cx="2522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Meditating yogi</a:t>
            </a:r>
          </a:p>
        </p:txBody>
      </p:sp>
    </p:spTree>
    <p:extLst>
      <p:ext uri="{BB962C8B-B14F-4D97-AF65-F5344CB8AC3E}">
        <p14:creationId xmlns:p14="http://schemas.microsoft.com/office/powerpoint/2010/main" val="211014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32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7370A5-33DC-211E-C834-641CE60F8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4C8C2-7D9A-7C37-F7CC-E3376B890B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429" y="-468086"/>
            <a:ext cx="11625942" cy="2387600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How do believers deal with challenges to their beliefs?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923341-54F3-4EF7-A2F0-71D70AA4C5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429" y="2223181"/>
            <a:ext cx="11117942" cy="4308248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schemeClr val="bg1"/>
                </a:solidFill>
              </a:rPr>
              <a:t>Internal disagreements (between Vedanta schools):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schemeClr val="bg1"/>
                </a:solidFill>
              </a:rPr>
              <a:t>Different schools (Advaita, </a:t>
            </a:r>
            <a:r>
              <a:rPr lang="en-US" sz="2700" dirty="0" err="1">
                <a:solidFill>
                  <a:schemeClr val="bg1"/>
                </a:solidFill>
              </a:rPr>
              <a:t>Vishishtadvaita</a:t>
            </a:r>
            <a:r>
              <a:rPr lang="en-US" sz="2700" dirty="0">
                <a:solidFill>
                  <a:schemeClr val="bg1"/>
                </a:solidFill>
              </a:rPr>
              <a:t>, Dvaita) debate: </a:t>
            </a:r>
          </a:p>
          <a:p>
            <a:pPr lvl="1" algn="l"/>
            <a:r>
              <a:rPr lang="en-US" sz="2700" dirty="0">
                <a:solidFill>
                  <a:schemeClr val="bg1"/>
                </a:solidFill>
              </a:rPr>
              <a:t>whether Atman = Brahman or not</a:t>
            </a:r>
          </a:p>
          <a:p>
            <a:pPr lvl="1" algn="l"/>
            <a:r>
              <a:rPr lang="en-US" sz="2700" dirty="0">
                <a:solidFill>
                  <a:schemeClr val="bg1"/>
                </a:solidFill>
              </a:rPr>
              <a:t>These are treated as interpretive differences, not total refutations of the system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schemeClr val="bg1"/>
                </a:solidFill>
              </a:rPr>
              <a:t>Often absorbs other religions as partial expressions of the same ultimate truth (e.g. Brahman = Godhead = Tao = the One)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schemeClr val="bg1"/>
                </a:solidFill>
              </a:rPr>
              <a:t>Frames differences as different paths suited to different people</a:t>
            </a:r>
          </a:p>
          <a:p>
            <a:pPr lvl="1" algn="l"/>
            <a:endParaRPr lang="en-US" sz="2700" dirty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700" dirty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698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32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885AEB-3EE6-CF5A-338E-BFE542915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419A7-6B24-2F45-3115-8B8BB686DB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429" y="-1193800"/>
            <a:ext cx="9144000" cy="2387600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Sources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91DA8C-1C9F-C688-0175-5943C35675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429" y="1410381"/>
            <a:ext cx="9144000" cy="4894166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“Chaitanya Mahaprabhu.” </a:t>
            </a:r>
            <a:r>
              <a:rPr lang="en-US" i="1" dirty="0">
                <a:solidFill>
                  <a:schemeClr val="bg1"/>
                </a:solidFill>
              </a:rPr>
              <a:t>Wikipedia</a:t>
            </a:r>
            <a:r>
              <a:rPr lang="en-US" dirty="0">
                <a:solidFill>
                  <a:schemeClr val="bg1"/>
                </a:solidFill>
              </a:rPr>
              <a:t>, Wikimedia Foundation, </a:t>
            </a:r>
            <a:r>
              <a:rPr lang="en-US" dirty="0">
                <a:solidFill>
                  <a:schemeClr val="bg1"/>
                </a:solidFill>
                <a:hlinkClick r:id="rId2"/>
              </a:rPr>
              <a:t>https://en.wikipedia.org/wiki/Chaitanya_Mahaprabhu</a:t>
            </a:r>
            <a:r>
              <a:rPr lang="en-US" dirty="0">
                <a:solidFill>
                  <a:schemeClr val="bg1"/>
                </a:solidFill>
              </a:rPr>
              <a:t>. Accessed 29 Mar. 2026.</a:t>
            </a:r>
          </a:p>
          <a:p>
            <a:pPr algn="l"/>
            <a:r>
              <a:rPr lang="en-US" dirty="0">
                <a:solidFill>
                  <a:schemeClr val="bg1"/>
                </a:solidFill>
              </a:rPr>
              <a:t>“Brahma.” </a:t>
            </a:r>
            <a:r>
              <a:rPr lang="en-US" i="1" dirty="0">
                <a:solidFill>
                  <a:schemeClr val="bg1"/>
                </a:solidFill>
              </a:rPr>
              <a:t>Wikipedia</a:t>
            </a:r>
            <a:r>
              <a:rPr lang="en-US" dirty="0">
                <a:solidFill>
                  <a:schemeClr val="bg1"/>
                </a:solidFill>
              </a:rPr>
              <a:t>, Wikimedia Foundation, </a:t>
            </a:r>
            <a:r>
              <a:rPr lang="en-US" dirty="0">
                <a:solidFill>
                  <a:schemeClr val="bg1"/>
                </a:solidFill>
                <a:hlinkClick r:id="rId3"/>
              </a:rPr>
              <a:t>https://en.wikipedia.org/wiki/Brahma</a:t>
            </a:r>
            <a:r>
              <a:rPr lang="en-US" dirty="0">
                <a:solidFill>
                  <a:schemeClr val="bg1"/>
                </a:solidFill>
              </a:rPr>
              <a:t>. Accessed 29 Mar. 2026.</a:t>
            </a:r>
          </a:p>
          <a:p>
            <a:pPr algn="l"/>
            <a:r>
              <a:rPr lang="en-US" dirty="0">
                <a:solidFill>
                  <a:schemeClr val="bg1"/>
                </a:solidFill>
              </a:rPr>
              <a:t>“</a:t>
            </a:r>
            <a:r>
              <a:rPr lang="en-US" dirty="0" err="1">
                <a:solidFill>
                  <a:schemeClr val="bg1"/>
                </a:solidFill>
              </a:rPr>
              <a:t>Vishvarupa</a:t>
            </a:r>
            <a:r>
              <a:rPr lang="en-US" dirty="0">
                <a:solidFill>
                  <a:schemeClr val="bg1"/>
                </a:solidFill>
              </a:rPr>
              <a:t>.” </a:t>
            </a:r>
            <a:r>
              <a:rPr lang="en-US" i="1" dirty="0">
                <a:solidFill>
                  <a:schemeClr val="bg1"/>
                </a:solidFill>
              </a:rPr>
              <a:t>Wikipedia</a:t>
            </a:r>
            <a:r>
              <a:rPr lang="en-US" dirty="0">
                <a:solidFill>
                  <a:schemeClr val="bg1"/>
                </a:solidFill>
              </a:rPr>
              <a:t>, Wikimedia Foundation, </a:t>
            </a:r>
            <a:r>
              <a:rPr lang="en-US" dirty="0">
                <a:solidFill>
                  <a:schemeClr val="bg1"/>
                </a:solidFill>
                <a:hlinkClick r:id="rId4"/>
              </a:rPr>
              <a:t>https://en.wikipedia.org/wiki/Vishvarupa</a:t>
            </a:r>
            <a:r>
              <a:rPr lang="en-US" dirty="0">
                <a:solidFill>
                  <a:schemeClr val="bg1"/>
                </a:solidFill>
              </a:rPr>
              <a:t>. Accessed 29 Mar. 2026.</a:t>
            </a:r>
          </a:p>
          <a:p>
            <a:pPr algn="l"/>
            <a:r>
              <a:rPr lang="en-US" dirty="0">
                <a:solidFill>
                  <a:schemeClr val="bg1"/>
                </a:solidFill>
              </a:rPr>
              <a:t>“Vedanta.” </a:t>
            </a:r>
            <a:r>
              <a:rPr lang="en-US" i="1" dirty="0">
                <a:solidFill>
                  <a:schemeClr val="bg1"/>
                </a:solidFill>
              </a:rPr>
              <a:t>Wikipedia</a:t>
            </a:r>
            <a:r>
              <a:rPr lang="en-US" dirty="0">
                <a:solidFill>
                  <a:schemeClr val="bg1"/>
                </a:solidFill>
              </a:rPr>
              <a:t>, Wikimedia Foundation, </a:t>
            </a:r>
            <a:r>
              <a:rPr lang="en-US" dirty="0">
                <a:solidFill>
                  <a:schemeClr val="bg1"/>
                </a:solidFill>
                <a:hlinkClick r:id="rId5"/>
              </a:rPr>
              <a:t>https://en.wikipedia.org/wiki/Vedanta</a:t>
            </a:r>
            <a:r>
              <a:rPr lang="en-US" dirty="0">
                <a:solidFill>
                  <a:schemeClr val="bg1"/>
                </a:solidFill>
              </a:rPr>
              <a:t>. Accessed 29 Mar. 2026.</a:t>
            </a:r>
          </a:p>
          <a:p>
            <a:pPr algn="l"/>
            <a:r>
              <a:rPr lang="en-US" dirty="0">
                <a:solidFill>
                  <a:schemeClr val="bg1"/>
                </a:solidFill>
              </a:rPr>
              <a:t>ChatGPT. </a:t>
            </a:r>
            <a:r>
              <a:rPr lang="en-US" i="1" dirty="0">
                <a:solidFill>
                  <a:schemeClr val="bg1"/>
                </a:solidFill>
              </a:rPr>
              <a:t>ChatGPT</a:t>
            </a:r>
            <a:r>
              <a:rPr lang="en-US" dirty="0">
                <a:solidFill>
                  <a:schemeClr val="bg1"/>
                </a:solidFill>
              </a:rPr>
              <a:t>, OpenAI, 2026, </a:t>
            </a:r>
            <a:r>
              <a:rPr lang="en-US" dirty="0">
                <a:solidFill>
                  <a:schemeClr val="bg1"/>
                </a:solidFill>
                <a:hlinkClick r:id="rId6"/>
              </a:rPr>
              <a:t>https://chat.openai.com/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 algn="l"/>
            <a:r>
              <a:rPr lang="en-US" i="1" dirty="0">
                <a:solidFill>
                  <a:schemeClr val="bg1"/>
                </a:solidFill>
              </a:rPr>
              <a:t>The Upanishads</a:t>
            </a:r>
            <a:r>
              <a:rPr lang="en-US" dirty="0">
                <a:solidFill>
                  <a:schemeClr val="bg1"/>
                </a:solidFill>
              </a:rPr>
              <a:t>. (Add translator/editor if known), Publisher, Year.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991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4023</TotalTime>
  <Words>784</Words>
  <Application>Microsoft Macintosh PowerPoint</Application>
  <PresentationFormat>Widescreen</PresentationFormat>
  <Paragraphs>93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Advaita Vedanta</vt:lpstr>
      <vt:lpstr>Major Tenets</vt:lpstr>
      <vt:lpstr>Non-Dualism</vt:lpstr>
      <vt:lpstr>Who invented it, promoted it, etc.,?</vt:lpstr>
      <vt:lpstr>Perspective of Self-realization</vt:lpstr>
      <vt:lpstr>Shaped by ecological factors?</vt:lpstr>
      <vt:lpstr>Is there a hierarchical structure?</vt:lpstr>
      <vt:lpstr>How does this belief influence action?</vt:lpstr>
      <vt:lpstr>Evidence believers have?</vt:lpstr>
      <vt:lpstr>How do believers deal with challenges to their beliefs? </vt:lpstr>
      <vt:lpstr>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Solomon Pinchos Wechter</dc:creator>
  <cp:lastModifiedBy>Solomon Pinchos Wechter</cp:lastModifiedBy>
  <cp:revision>2</cp:revision>
  <dcterms:created xsi:type="dcterms:W3CDTF">2026-03-17T20:33:48Z</dcterms:created>
  <dcterms:modified xsi:type="dcterms:W3CDTF">2026-03-29T22:18:06Z</dcterms:modified>
</cp:coreProperties>
</file>