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Merriweather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erriweather-bold.fntdata"/><Relationship Id="rId14" Type="http://schemas.openxmlformats.org/officeDocument/2006/relationships/font" Target="fonts/Merriweather-regular.fntdata"/><Relationship Id="rId17" Type="http://schemas.openxmlformats.org/officeDocument/2006/relationships/font" Target="fonts/Merriweather-boldItalic.fntdata"/><Relationship Id="rId16" Type="http://schemas.openxmlformats.org/officeDocument/2006/relationships/font" Target="fonts/Merriweather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d1a9261e0d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d1a9261e0d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d1a9261e0d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d1a9261e0d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d1a9261e0d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d1a9261e0d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d1a9261e0d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d1a9261e0d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d1a9261e0d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d1a9261e0d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d1a9261e0d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d1a9261e0d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d1a9261e0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d1a9261e0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9.png"/><Relationship Id="rId5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Relationship Id="rId4" Type="http://schemas.openxmlformats.org/officeDocument/2006/relationships/hyperlink" Target="https://plato.stanford.edu/entries/existentialism/" TargetMode="External"/><Relationship Id="rId5" Type="http://schemas.openxmlformats.org/officeDocument/2006/relationships/hyperlink" Target="https://iep.utm.edu/existen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00"/>
                </a:solidFill>
              </a:rPr>
              <a:t>Existentialism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89250" y="19165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“Hell is other people” - Jean- Paul Sartre</a:t>
            </a:r>
            <a:endParaRPr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Merriweather"/>
                <a:ea typeface="Merriweather"/>
                <a:cs typeface="Merriweather"/>
                <a:sym typeface="Merriweather"/>
              </a:rPr>
              <a:t>The Major Tenants </a:t>
            </a:r>
            <a:endParaRPr>
              <a:solidFill>
                <a:schemeClr val="accent6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Existence </a:t>
            </a:r>
            <a:r>
              <a:rPr b="1" lang="en" sz="200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precedes</a:t>
            </a:r>
            <a:r>
              <a:rPr b="1" lang="en" sz="200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 essence</a:t>
            </a:r>
            <a:r>
              <a:rPr b="1" lang="en" sz="160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" sz="160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(humans are not born with a set purpose, but instead must create meaning for themselves)</a:t>
            </a:r>
            <a:endParaRPr sz="1600">
              <a:solidFill>
                <a:schemeClr val="accent6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Georgia"/>
              <a:buChar char="●"/>
            </a:pPr>
            <a:r>
              <a:rPr lang="en" sz="1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Existentialism as a response to nihilism(life has no meaning) and the rise of </a:t>
            </a:r>
            <a:r>
              <a:rPr lang="en" sz="1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modernity (</a:t>
            </a:r>
            <a:r>
              <a:rPr lang="en" sz="1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 new secular/scientific world) </a:t>
            </a:r>
            <a:endParaRPr sz="15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Georgia"/>
              <a:buChar char="●"/>
            </a:pPr>
            <a:r>
              <a:rPr lang="en" sz="1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Relies on engagement(vs detachment)  the individual to interpret their own struggles(anxiety, alienation, uncertainty) </a:t>
            </a:r>
            <a:endParaRPr sz="15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Georgia"/>
              <a:buChar char="●"/>
            </a:pPr>
            <a:r>
              <a:rPr lang="en" sz="1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Freedom</a:t>
            </a:r>
            <a:r>
              <a:rPr lang="en" sz="1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and responsibility</a:t>
            </a:r>
            <a:endParaRPr sz="15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Georgia"/>
              <a:buChar char="●"/>
            </a:pPr>
            <a:r>
              <a:rPr lang="en" sz="1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Authenticity</a:t>
            </a:r>
            <a:endParaRPr sz="15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Georgia"/>
              <a:buChar char="●"/>
            </a:pPr>
            <a:r>
              <a:rPr lang="en" sz="1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“No God” </a:t>
            </a:r>
            <a:endParaRPr sz="15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Georgia"/>
              <a:buChar char="●"/>
            </a:pPr>
            <a:r>
              <a:rPr lang="en" sz="1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Existentialism is humanism(in a way…)</a:t>
            </a:r>
            <a:endParaRPr sz="15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The famous line </a:t>
            </a:r>
            <a:r>
              <a:rPr i="1" lang="en" sz="150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“hell is other people”</a:t>
            </a:r>
            <a:r>
              <a:rPr lang="en" sz="150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 from No Exit captures a core existential tension: our identities are shaped, judged, and often constrained by others.</a:t>
            </a:r>
            <a:endParaRPr sz="1500">
              <a:solidFill>
                <a:schemeClr val="accent6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Merriweather"/>
                <a:ea typeface="Merriweather"/>
                <a:cs typeface="Merriweather"/>
                <a:sym typeface="Merriweather"/>
              </a:rPr>
              <a:t>Inventors/Spreaders/Adherers  </a:t>
            </a:r>
            <a:endParaRPr>
              <a:solidFill>
                <a:schemeClr val="accent6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0" y="1152475"/>
            <a:ext cx="508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Georgia"/>
              <a:buChar char="●"/>
            </a:pPr>
            <a:r>
              <a:rPr b="1" lang="en" sz="1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Seen often as a response to aftermath of  WWII(the chaos/destruction)</a:t>
            </a:r>
            <a:endParaRPr b="1" sz="15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Georgia"/>
              <a:buChar char="●"/>
            </a:pPr>
            <a:r>
              <a:rPr b="1" lang="en" sz="1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Movement originated in France, but drew upon German philosophers(</a:t>
            </a:r>
            <a:r>
              <a:rPr b="1" lang="en" sz="1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Nietzsche</a:t>
            </a:r>
            <a:r>
              <a:rPr b="1" lang="en" sz="1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) and Spanish writers(Miguel de Unamuno)</a:t>
            </a:r>
            <a:endParaRPr b="1" sz="15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6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Georgia"/>
              <a:buChar char="●"/>
            </a:pPr>
            <a:r>
              <a:rPr b="1" lang="en" sz="1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The movement spread through literary works (ex: Kafka’s works) and artistic movements (expressionism) </a:t>
            </a:r>
            <a:endParaRPr b="1" sz="15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People often follow the movement who want to feel empowered to find purpose/meaningfulness in a chaotic/ amoral world </a:t>
            </a:r>
            <a:endParaRPr b="1" sz="15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accent6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accent6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41875" y="74475"/>
            <a:ext cx="2039976" cy="2649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67075" y="2237175"/>
            <a:ext cx="1983325" cy="21149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7234800" y="2697950"/>
            <a:ext cx="25458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6"/>
                </a:solidFill>
              </a:rPr>
              <a:t>Jean Paul Sartre</a:t>
            </a:r>
            <a:endParaRPr sz="1800">
              <a:solidFill>
                <a:schemeClr val="accent6"/>
              </a:solidFill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5167075" y="4429675"/>
            <a:ext cx="25458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6"/>
                </a:solidFill>
              </a:rPr>
              <a:t>Simone de Beauvoir</a:t>
            </a:r>
            <a:endParaRPr sz="180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Hierarchy of Beliefs </a:t>
            </a:r>
            <a:endParaRPr sz="4800"/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0" y="1333400"/>
            <a:ext cx="9039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</a:rPr>
              <a:t>Overall Structure:</a:t>
            </a:r>
            <a:r>
              <a:rPr lang="en" sz="2800">
                <a:solidFill>
                  <a:schemeClr val="dk1"/>
                </a:solidFill>
              </a:rPr>
              <a:t> Loose structure that is left up to interpretation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616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616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Main principle:</a:t>
            </a:r>
            <a:r>
              <a:rPr lang="en" sz="2616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 existence precedes essence</a:t>
            </a:r>
            <a:endParaRPr sz="2616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216">
                <a:solidFill>
                  <a:schemeClr val="dk1"/>
                </a:solidFill>
              </a:rPr>
              <a:t>Additional principles:</a:t>
            </a:r>
            <a:r>
              <a:rPr lang="en" sz="2216">
                <a:solidFill>
                  <a:schemeClr val="dk1"/>
                </a:solidFill>
              </a:rPr>
              <a:t> freedom, responsibility, absurdity</a:t>
            </a:r>
            <a:endParaRPr sz="2216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216">
                <a:solidFill>
                  <a:schemeClr val="dk1"/>
                </a:solidFill>
              </a:rPr>
              <a:t>Applied values:</a:t>
            </a:r>
            <a:r>
              <a:rPr lang="en" sz="2216">
                <a:solidFill>
                  <a:schemeClr val="dk1"/>
                </a:solidFill>
              </a:rPr>
              <a:t> authenticity, ethical self-creation</a:t>
            </a:r>
            <a:endParaRPr sz="2216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t/>
            </a:r>
            <a:endParaRPr sz="2400">
              <a:solidFill>
                <a:schemeClr val="accent6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Beliefs have an impact on actions and </a:t>
            </a:r>
            <a:r>
              <a:rPr lang="en">
                <a:solidFill>
                  <a:schemeClr val="accent6"/>
                </a:solidFill>
              </a:rPr>
              <a:t>relationships</a:t>
            </a:r>
            <a:r>
              <a:rPr lang="en">
                <a:solidFill>
                  <a:schemeClr val="accent6"/>
                </a:solidFill>
              </a:rPr>
              <a:t> 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53225" y="1139550"/>
            <a:ext cx="4144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0136" lvl="0" marL="457200" rtl="0" algn="l">
              <a:spcBef>
                <a:spcPts val="1200"/>
              </a:spcBef>
              <a:spcAft>
                <a:spcPts val="0"/>
              </a:spcAft>
              <a:buClr>
                <a:srgbClr val="1A1A1A"/>
              </a:buClr>
              <a:buSzPts val="1127"/>
              <a:buFont typeface="Merriweather"/>
              <a:buChar char="●"/>
            </a:pPr>
            <a:r>
              <a:rPr lang="en" sz="1326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rPr>
              <a:t>Because individuals are encouraged to act authentically rather than conform, they are more </a:t>
            </a:r>
            <a:r>
              <a:rPr lang="en" sz="1326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rPr>
              <a:t>likely</a:t>
            </a:r>
            <a:r>
              <a:rPr lang="en" sz="1326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rPr>
              <a:t> to act in accordance with their truest self </a:t>
            </a:r>
            <a:endParaRPr sz="1326">
              <a:solidFill>
                <a:srgbClr val="1A1A1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2836" lvl="1" marL="91440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27"/>
              <a:buFont typeface="Merriweather"/>
              <a:buAutoNum type="alphaLcPeriod"/>
            </a:pPr>
            <a:r>
              <a:rPr lang="en" sz="1326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rPr>
              <a:t>Focus on self awareness </a:t>
            </a:r>
            <a:endParaRPr sz="1326">
              <a:solidFill>
                <a:srgbClr val="1A1A1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2836" lvl="1" marL="91440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27"/>
              <a:buFont typeface="Merriweather"/>
              <a:buAutoNum type="alphaLcPeriod"/>
            </a:pPr>
            <a:r>
              <a:rPr lang="en" sz="1326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rPr>
              <a:t>Accountability </a:t>
            </a:r>
            <a:endParaRPr sz="1326">
              <a:solidFill>
                <a:srgbClr val="1A1A1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2836" lvl="1" marL="91440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27"/>
              <a:buFont typeface="Merriweather"/>
              <a:buAutoNum type="alphaLcPeriod"/>
            </a:pPr>
            <a:r>
              <a:rPr lang="en" sz="1326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rPr>
              <a:t>Intentionality </a:t>
            </a:r>
            <a:endParaRPr sz="1326">
              <a:solidFill>
                <a:srgbClr val="1A1A1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326">
              <a:solidFill>
                <a:srgbClr val="1A1A1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326">
              <a:solidFill>
                <a:srgbClr val="1A1A1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2836" lvl="0" marL="457200" rtl="0" algn="l">
              <a:spcBef>
                <a:spcPts val="1200"/>
              </a:spcBef>
              <a:spcAft>
                <a:spcPts val="0"/>
              </a:spcAft>
              <a:buClr>
                <a:srgbClr val="1A1A1A"/>
              </a:buClr>
              <a:buSzPts val="1327"/>
              <a:buFont typeface="Merriweather"/>
              <a:buChar char="●"/>
            </a:pPr>
            <a:r>
              <a:rPr lang="en" sz="1326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rPr>
              <a:t>Relationships are usually viewed through a </a:t>
            </a:r>
            <a:r>
              <a:rPr lang="en" sz="1326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rPr>
              <a:t>dialectic</a:t>
            </a:r>
            <a:r>
              <a:rPr lang="en" sz="1326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" sz="1326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rPr>
              <a:t>lens: they both affirm and limit us </a:t>
            </a:r>
            <a:endParaRPr sz="926">
              <a:solidFill>
                <a:srgbClr val="1A1A1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2836" lvl="1" marL="91440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27"/>
              <a:buFont typeface="Merriweather"/>
              <a:buAutoNum type="alphaLcPeriod"/>
            </a:pPr>
            <a:r>
              <a:rPr lang="en" sz="926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rPr>
              <a:t>The quote </a:t>
            </a:r>
            <a:r>
              <a:rPr i="1" lang="en" sz="926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rPr>
              <a:t>“hell is other people”</a:t>
            </a:r>
            <a:r>
              <a:rPr lang="en" sz="926">
                <a:solidFill>
                  <a:srgbClr val="1A1A1A"/>
                </a:solidFill>
                <a:latin typeface="Merriweather"/>
                <a:ea typeface="Merriweather"/>
                <a:cs typeface="Merriweather"/>
                <a:sym typeface="Merriweather"/>
              </a:rPr>
              <a:t> reflects how social judgment can trap individuals in fixed identities</a:t>
            </a:r>
            <a:endParaRPr sz="926">
              <a:solidFill>
                <a:srgbClr val="1A1A1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800"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1475" y="1250500"/>
            <a:ext cx="2985200" cy="381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Evidence for this belief </a:t>
            </a:r>
            <a:endParaRPr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Char char="●"/>
            </a:pPr>
            <a:r>
              <a:rPr lang="en" sz="2500">
                <a:solidFill>
                  <a:schemeClr val="accent2"/>
                </a:solidFill>
                <a:highlight>
                  <a:schemeClr val="accent6"/>
                </a:highlight>
              </a:rPr>
              <a:t>No empirical evidence… instead… </a:t>
            </a:r>
            <a:endParaRPr sz="2500">
              <a:solidFill>
                <a:schemeClr val="accent2"/>
              </a:solidFill>
              <a:highlight>
                <a:schemeClr val="accent6"/>
              </a:highlight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Char char="○"/>
            </a:pPr>
            <a:r>
              <a:rPr lang="en" sz="2100">
                <a:solidFill>
                  <a:schemeClr val="accent2"/>
                </a:solidFill>
                <a:highlight>
                  <a:schemeClr val="accent6"/>
                </a:highlight>
              </a:rPr>
              <a:t>Acknowledgement of death</a:t>
            </a:r>
            <a:endParaRPr sz="2100">
              <a:solidFill>
                <a:schemeClr val="accent2"/>
              </a:solidFill>
              <a:highlight>
                <a:schemeClr val="accent6"/>
              </a:highlight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Char char="○"/>
            </a:pPr>
            <a:r>
              <a:rPr lang="en" sz="2100">
                <a:solidFill>
                  <a:schemeClr val="accent2"/>
                </a:solidFill>
                <a:highlight>
                  <a:schemeClr val="accent6"/>
                </a:highlight>
              </a:rPr>
              <a:t>Lived experience </a:t>
            </a:r>
            <a:endParaRPr sz="2100">
              <a:solidFill>
                <a:schemeClr val="accent2"/>
              </a:solidFill>
              <a:highlight>
                <a:schemeClr val="accent6"/>
              </a:highlight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Char char="○"/>
            </a:pPr>
            <a:r>
              <a:rPr lang="en" sz="2100">
                <a:solidFill>
                  <a:schemeClr val="accent2"/>
                </a:solidFill>
                <a:highlight>
                  <a:schemeClr val="accent6"/>
                </a:highlight>
              </a:rPr>
              <a:t>Introspection as evidence </a:t>
            </a:r>
            <a:endParaRPr sz="2100">
              <a:solidFill>
                <a:schemeClr val="accent2"/>
              </a:solidFill>
              <a:highlight>
                <a:schemeClr val="accent6"/>
              </a:highlight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Char char="○"/>
            </a:pPr>
            <a:r>
              <a:rPr lang="en" sz="2100">
                <a:solidFill>
                  <a:schemeClr val="accent2"/>
                </a:solidFill>
                <a:highlight>
                  <a:schemeClr val="accent6"/>
                </a:highlight>
              </a:rPr>
              <a:t>Literature and art </a:t>
            </a:r>
            <a:endParaRPr sz="2100">
              <a:solidFill>
                <a:schemeClr val="accent2"/>
              </a:solidFill>
              <a:highlight>
                <a:schemeClr val="accent6"/>
              </a:highligh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chemeClr val="accent6"/>
                </a:highlight>
              </a:rPr>
              <a:t>Responding to Challenges  </a:t>
            </a:r>
            <a:endParaRPr>
              <a:highlight>
                <a:schemeClr val="accent6"/>
              </a:highlight>
            </a:endParaRPr>
          </a:p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 sz="1400">
                <a:solidFill>
                  <a:schemeClr val="dk1"/>
                </a:solidFill>
                <a:highlight>
                  <a:schemeClr val="accent6"/>
                </a:highlight>
              </a:rPr>
              <a:t>Accepting the </a:t>
            </a:r>
            <a:r>
              <a:rPr b="1" lang="en" sz="1400">
                <a:solidFill>
                  <a:schemeClr val="dk1"/>
                </a:solidFill>
                <a:highlight>
                  <a:schemeClr val="accent6"/>
                </a:highlight>
              </a:rPr>
              <a:t>challenge</a:t>
            </a:r>
            <a:r>
              <a:rPr b="1" lang="en" sz="1400">
                <a:solidFill>
                  <a:schemeClr val="dk1"/>
                </a:solidFill>
                <a:highlight>
                  <a:schemeClr val="accent6"/>
                </a:highlight>
              </a:rPr>
              <a:t> </a:t>
            </a:r>
            <a:endParaRPr b="1" sz="1400">
              <a:solidFill>
                <a:schemeClr val="dk1"/>
              </a:solidFill>
              <a:highlight>
                <a:schemeClr val="accent6"/>
              </a:highlight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  <a:highlight>
                  <a:schemeClr val="accent6"/>
                </a:highlight>
              </a:rPr>
              <a:t>Existentialists believe that uncertainty (doubt/ambiguity)  is unavoidable and fundamental </a:t>
            </a:r>
            <a:endParaRPr>
              <a:solidFill>
                <a:schemeClr val="dk1"/>
              </a:solidFill>
              <a:highlight>
                <a:schemeClr val="accent6"/>
              </a:highlight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  <a:highlight>
                  <a:schemeClr val="accent6"/>
                </a:highlight>
              </a:rPr>
              <a:t>Ex: Soren Kierkegaard describes how </a:t>
            </a:r>
            <a:r>
              <a:rPr lang="en">
                <a:solidFill>
                  <a:schemeClr val="dk1"/>
                </a:solidFill>
                <a:highlight>
                  <a:schemeClr val="accent6"/>
                </a:highlight>
              </a:rPr>
              <a:t>anxiety</a:t>
            </a:r>
            <a:r>
              <a:rPr lang="en">
                <a:solidFill>
                  <a:schemeClr val="dk1"/>
                </a:solidFill>
                <a:highlight>
                  <a:schemeClr val="accent6"/>
                </a:highlight>
              </a:rPr>
              <a:t> is the “dizziness of </a:t>
            </a:r>
            <a:r>
              <a:rPr lang="en">
                <a:solidFill>
                  <a:schemeClr val="dk1"/>
                </a:solidFill>
                <a:highlight>
                  <a:schemeClr val="accent6"/>
                </a:highlight>
              </a:rPr>
              <a:t>freedom</a:t>
            </a:r>
            <a:r>
              <a:rPr lang="en">
                <a:solidFill>
                  <a:schemeClr val="dk1"/>
                </a:solidFill>
                <a:highlight>
                  <a:schemeClr val="accent6"/>
                </a:highlight>
              </a:rPr>
              <a:t>” meaning that it is not a weakness but instead inherent </a:t>
            </a:r>
            <a:endParaRPr>
              <a:solidFill>
                <a:schemeClr val="dk1"/>
              </a:solidFill>
              <a:highlight>
                <a:schemeClr val="accent6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 sz="1400">
                <a:solidFill>
                  <a:schemeClr val="dk1"/>
                </a:solidFill>
                <a:highlight>
                  <a:schemeClr val="accent6"/>
                </a:highlight>
              </a:rPr>
              <a:t>Challenging</a:t>
            </a:r>
            <a:r>
              <a:rPr b="1" lang="en" sz="1400">
                <a:solidFill>
                  <a:schemeClr val="dk1"/>
                </a:solidFill>
                <a:highlight>
                  <a:schemeClr val="accent6"/>
                </a:highlight>
              </a:rPr>
              <a:t> the imposed meaning:</a:t>
            </a:r>
            <a:endParaRPr b="1" sz="1400">
              <a:solidFill>
                <a:schemeClr val="dk1"/>
              </a:solidFill>
              <a:highlight>
                <a:schemeClr val="accent6"/>
              </a:highlight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  <a:highlight>
                  <a:schemeClr val="accent6"/>
                </a:highlight>
              </a:rPr>
              <a:t>Confronting societal norms</a:t>
            </a:r>
            <a:endParaRPr>
              <a:solidFill>
                <a:schemeClr val="dk1"/>
              </a:solidFill>
              <a:highlight>
                <a:schemeClr val="accent6"/>
              </a:highlight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  <a:highlight>
                  <a:schemeClr val="accent6"/>
                </a:highlight>
              </a:rPr>
              <a:t>Ex: Jean-Paul Sartre says that humans are “condemned to be free”</a:t>
            </a:r>
            <a:endParaRPr b="1">
              <a:solidFill>
                <a:schemeClr val="dk1"/>
              </a:solidFill>
              <a:highlight>
                <a:schemeClr val="accent6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 sz="1400">
                <a:solidFill>
                  <a:schemeClr val="dk1"/>
                </a:solidFill>
                <a:highlight>
                  <a:schemeClr val="accent6"/>
                </a:highlight>
              </a:rPr>
              <a:t>Confronting the challenge:</a:t>
            </a:r>
            <a:endParaRPr b="1" sz="1400">
              <a:solidFill>
                <a:schemeClr val="dk1"/>
              </a:solidFill>
              <a:highlight>
                <a:schemeClr val="accent6"/>
              </a:highlight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  <a:highlight>
                  <a:schemeClr val="accent6"/>
                </a:highlight>
              </a:rPr>
              <a:t>Instead of avoiding the problem and deeming it meaninglessness, existentialists face it directly</a:t>
            </a:r>
            <a:endParaRPr>
              <a:solidFill>
                <a:schemeClr val="dk1"/>
              </a:solidFill>
              <a:highlight>
                <a:schemeClr val="accent6"/>
              </a:highlight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</a:pPr>
            <a:r>
              <a:rPr lang="en">
                <a:solidFill>
                  <a:schemeClr val="dk1"/>
                </a:solidFill>
                <a:highlight>
                  <a:schemeClr val="accent6"/>
                </a:highlight>
              </a:rPr>
              <a:t>Ex: Albert Camus argues we must imagine Sisyphus happy despite his endless struggle</a:t>
            </a:r>
            <a:endParaRPr b="1">
              <a:solidFill>
                <a:schemeClr val="dk1"/>
              </a:solidFill>
              <a:highlight>
                <a:schemeClr val="accent6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  <a:highlight>
                <a:schemeClr val="accent6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highlight>
                  <a:schemeClr val="accent6"/>
                </a:highlight>
              </a:rPr>
              <a:t>Overall:</a:t>
            </a:r>
            <a:br>
              <a:rPr b="1" lang="en" sz="1300">
                <a:solidFill>
                  <a:schemeClr val="dk1"/>
                </a:solidFill>
                <a:highlight>
                  <a:schemeClr val="accent6"/>
                </a:highlight>
              </a:rPr>
            </a:br>
            <a:r>
              <a:rPr lang="en" sz="1300">
                <a:solidFill>
                  <a:schemeClr val="dk1"/>
                </a:solidFill>
                <a:highlight>
                  <a:schemeClr val="accent6"/>
                </a:highlight>
              </a:rPr>
              <a:t>Challenges are not resolved with certainty but met through conscious choice and continued self-definition</a:t>
            </a:r>
            <a:endParaRPr sz="1300">
              <a:solidFill>
                <a:schemeClr val="dk1"/>
              </a:solidFill>
              <a:highlight>
                <a:schemeClr val="accent6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 </a:t>
            </a:r>
            <a:endParaRPr/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u="sng">
                <a:solidFill>
                  <a:schemeClr val="hlink"/>
                </a:solidFill>
                <a:hlinkClick r:id="rId4"/>
              </a:rPr>
              <a:t>https://plato.stanford.edu/entries/existentialism/</a:t>
            </a:r>
            <a:endParaRPr sz="2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u="sng">
                <a:solidFill>
                  <a:schemeClr val="hlink"/>
                </a:solidFill>
                <a:hlinkClick r:id="rId5"/>
              </a:rPr>
              <a:t>https://iep.utm.edu/existent/</a:t>
            </a:r>
            <a:endParaRPr sz="2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